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70"/>
  </p:notesMasterIdLst>
  <p:handoutMasterIdLst>
    <p:handoutMasterId r:id="rId71"/>
  </p:handoutMasterIdLst>
  <p:sldIdLst>
    <p:sldId id="500" r:id="rId3"/>
    <p:sldId id="906" r:id="rId4"/>
    <p:sldId id="912" r:id="rId5"/>
    <p:sldId id="919" r:id="rId6"/>
    <p:sldId id="929" r:id="rId7"/>
    <p:sldId id="920" r:id="rId8"/>
    <p:sldId id="921" r:id="rId9"/>
    <p:sldId id="923" r:id="rId10"/>
    <p:sldId id="931" r:id="rId11"/>
    <p:sldId id="932" r:id="rId12"/>
    <p:sldId id="933" r:id="rId13"/>
    <p:sldId id="934" r:id="rId14"/>
    <p:sldId id="935" r:id="rId15"/>
    <p:sldId id="936" r:id="rId16"/>
    <p:sldId id="940" r:id="rId17"/>
    <p:sldId id="941" r:id="rId18"/>
    <p:sldId id="942" r:id="rId19"/>
    <p:sldId id="943" r:id="rId20"/>
    <p:sldId id="944" r:id="rId21"/>
    <p:sldId id="950" r:id="rId22"/>
    <p:sldId id="951" r:id="rId23"/>
    <p:sldId id="952" r:id="rId24"/>
    <p:sldId id="953" r:id="rId25"/>
    <p:sldId id="955" r:id="rId26"/>
    <p:sldId id="956" r:id="rId27"/>
    <p:sldId id="957" r:id="rId28"/>
    <p:sldId id="958" r:id="rId29"/>
    <p:sldId id="959" r:id="rId30"/>
    <p:sldId id="960" r:id="rId31"/>
    <p:sldId id="961" r:id="rId32"/>
    <p:sldId id="962" r:id="rId33"/>
    <p:sldId id="963" r:id="rId34"/>
    <p:sldId id="1074" r:id="rId35"/>
    <p:sldId id="1075" r:id="rId36"/>
    <p:sldId id="1076" r:id="rId37"/>
    <p:sldId id="971" r:id="rId38"/>
    <p:sldId id="977" r:id="rId39"/>
    <p:sldId id="978" r:id="rId40"/>
    <p:sldId id="979" r:id="rId41"/>
    <p:sldId id="980" r:id="rId42"/>
    <p:sldId id="982" r:id="rId43"/>
    <p:sldId id="984" r:id="rId44"/>
    <p:sldId id="985" r:id="rId45"/>
    <p:sldId id="987" r:id="rId46"/>
    <p:sldId id="990" r:id="rId47"/>
    <p:sldId id="994" r:id="rId48"/>
    <p:sldId id="1071" r:id="rId49"/>
    <p:sldId id="1072" r:id="rId50"/>
    <p:sldId id="1073" r:id="rId51"/>
    <p:sldId id="1022" r:id="rId52"/>
    <p:sldId id="1024" r:id="rId53"/>
    <p:sldId id="1025" r:id="rId54"/>
    <p:sldId id="1026" r:id="rId55"/>
    <p:sldId id="1027" r:id="rId56"/>
    <p:sldId id="1028" r:id="rId57"/>
    <p:sldId id="1029" r:id="rId58"/>
    <p:sldId id="1030" r:id="rId59"/>
    <p:sldId id="1031" r:id="rId60"/>
    <p:sldId id="1032" r:id="rId61"/>
    <p:sldId id="1068" r:id="rId62"/>
    <p:sldId id="1069" r:id="rId63"/>
    <p:sldId id="1070" r:id="rId64"/>
    <p:sldId id="1033" r:id="rId65"/>
    <p:sldId id="1034" r:id="rId66"/>
    <p:sldId id="1035" r:id="rId67"/>
    <p:sldId id="1036" r:id="rId68"/>
    <p:sldId id="1037" r:id="rId69"/>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89277" autoAdjust="0"/>
  </p:normalViewPr>
  <p:slideViewPr>
    <p:cSldViewPr snapToGrid="0">
      <p:cViewPr varScale="1">
        <p:scale>
          <a:sx n="61" d="100"/>
          <a:sy n="61" d="100"/>
        </p:scale>
        <p:origin x="-1352" y="-68"/>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3" d="100"/>
          <a:sy n="83" d="100"/>
        </p:scale>
        <p:origin x="114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7.xml"/><Relationship Id="rId39" Type="http://schemas.openxmlformats.org/officeDocument/2006/relationships/slide" Target="slides/slide40.xml"/><Relationship Id="rId21" Type="http://schemas.openxmlformats.org/officeDocument/2006/relationships/slide" Target="slides/slide22.xml"/><Relationship Id="rId34" Type="http://schemas.openxmlformats.org/officeDocument/2006/relationships/slide" Target="slides/slide35.xml"/><Relationship Id="rId42" Type="http://schemas.openxmlformats.org/officeDocument/2006/relationships/slide" Target="slides/slide43.xml"/><Relationship Id="rId47" Type="http://schemas.openxmlformats.org/officeDocument/2006/relationships/slide" Target="slides/slide48.xml"/><Relationship Id="rId50" Type="http://schemas.openxmlformats.org/officeDocument/2006/relationships/slide" Target="slides/slide51.xml"/><Relationship Id="rId55" Type="http://schemas.openxmlformats.org/officeDocument/2006/relationships/slide" Target="slides/slide56.xml"/><Relationship Id="rId63" Type="http://schemas.openxmlformats.org/officeDocument/2006/relationships/slide" Target="slides/slide64.xml"/><Relationship Id="rId7" Type="http://schemas.openxmlformats.org/officeDocument/2006/relationships/slide" Target="slides/slide8.xml"/><Relationship Id="rId2" Type="http://schemas.openxmlformats.org/officeDocument/2006/relationships/slide" Target="slides/slide3.xml"/><Relationship Id="rId16" Type="http://schemas.openxmlformats.org/officeDocument/2006/relationships/slide" Target="slides/slide17.xml"/><Relationship Id="rId20" Type="http://schemas.openxmlformats.org/officeDocument/2006/relationships/slide" Target="slides/slide21.xml"/><Relationship Id="rId29" Type="http://schemas.openxmlformats.org/officeDocument/2006/relationships/slide" Target="slides/slide30.xml"/><Relationship Id="rId41" Type="http://schemas.openxmlformats.org/officeDocument/2006/relationships/slide" Target="slides/slide42.xml"/><Relationship Id="rId54" Type="http://schemas.openxmlformats.org/officeDocument/2006/relationships/slide" Target="slides/slide55.xml"/><Relationship Id="rId62" Type="http://schemas.openxmlformats.org/officeDocument/2006/relationships/slide" Target="slides/slide6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8.xml"/><Relationship Id="rId40" Type="http://schemas.openxmlformats.org/officeDocument/2006/relationships/slide" Target="slides/slide41.xml"/><Relationship Id="rId45" Type="http://schemas.openxmlformats.org/officeDocument/2006/relationships/slide" Target="slides/slide46.xml"/><Relationship Id="rId53" Type="http://schemas.openxmlformats.org/officeDocument/2006/relationships/slide" Target="slides/slide54.xml"/><Relationship Id="rId58" Type="http://schemas.openxmlformats.org/officeDocument/2006/relationships/slide" Target="slides/slide59.xml"/><Relationship Id="rId66" Type="http://schemas.openxmlformats.org/officeDocument/2006/relationships/slide" Target="slides/slide67.xml"/><Relationship Id="rId5" Type="http://schemas.openxmlformats.org/officeDocument/2006/relationships/slide" Target="slides/slide6.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29.xml"/><Relationship Id="rId36" Type="http://schemas.openxmlformats.org/officeDocument/2006/relationships/slide" Target="slides/slide37.xml"/><Relationship Id="rId49" Type="http://schemas.openxmlformats.org/officeDocument/2006/relationships/slide" Target="slides/slide50.xml"/><Relationship Id="rId57" Type="http://schemas.openxmlformats.org/officeDocument/2006/relationships/slide" Target="slides/slide58.xml"/><Relationship Id="rId61" Type="http://schemas.openxmlformats.org/officeDocument/2006/relationships/slide" Target="slides/slide62.xml"/><Relationship Id="rId10" Type="http://schemas.openxmlformats.org/officeDocument/2006/relationships/slide" Target="slides/slide11.xml"/><Relationship Id="rId19" Type="http://schemas.openxmlformats.org/officeDocument/2006/relationships/slide" Target="slides/slide20.xml"/><Relationship Id="rId31" Type="http://schemas.openxmlformats.org/officeDocument/2006/relationships/slide" Target="slides/slide32.xml"/><Relationship Id="rId44" Type="http://schemas.openxmlformats.org/officeDocument/2006/relationships/slide" Target="slides/slide45.xml"/><Relationship Id="rId52" Type="http://schemas.openxmlformats.org/officeDocument/2006/relationships/slide" Target="slides/slide53.xml"/><Relationship Id="rId60" Type="http://schemas.openxmlformats.org/officeDocument/2006/relationships/slide" Target="slides/slide61.xml"/><Relationship Id="rId65" Type="http://schemas.openxmlformats.org/officeDocument/2006/relationships/slide" Target="slides/slide66.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4.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65.xml"/><Relationship Id="rId8" Type="http://schemas.openxmlformats.org/officeDocument/2006/relationships/slide" Target="slides/slide9.xml"/><Relationship Id="rId51" Type="http://schemas.openxmlformats.org/officeDocument/2006/relationships/slide" Target="slides/slide52.xml"/><Relationship Id="rId3" Type="http://schemas.openxmlformats.org/officeDocument/2006/relationships/slide" Target="slides/slide4.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39.xml"/><Relationship Id="rId46" Type="http://schemas.openxmlformats.org/officeDocument/2006/relationships/slide" Target="slides/slide47.xml"/><Relationship Id="rId59"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b="0" dirty="0"/>
          </a:p>
        </p:txBody>
      </p:sp>
    </p:spTree>
    <p:extLst>
      <p:ext uri="{BB962C8B-B14F-4D97-AF65-F5344CB8AC3E}">
        <p14:creationId xmlns:p14="http://schemas.microsoft.com/office/powerpoint/2010/main" val="476943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5AC3BBA-D463-F44C-8752-00196D404507}" type="slidenum">
              <a:rPr lang="en-US" sz="800"/>
              <a:pPr/>
              <a:t>10</a:t>
            </a:fld>
            <a:endParaRPr lang="en-US" sz="800"/>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0F5DD48-9362-964E-A84E-7CA301B444CD}" type="slidenum">
              <a:rPr lang="en-US" sz="800"/>
              <a:pPr/>
              <a:t>11</a:t>
            </a:fld>
            <a:endParaRPr lang="en-US" sz="8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62E776F-9F84-E64F-B86B-88FB808E7E2E}" type="slidenum">
              <a:rPr lang="en-US" sz="800"/>
              <a:pPr/>
              <a:t>12</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FB6A7E5-BA24-8244-BB90-5D5C919E4DDE}" type="slidenum">
              <a:rPr lang="en-US" sz="800"/>
              <a:pPr/>
              <a:t>13</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8DB5FB5-EF59-3F4E-9533-24DE96D673A9}" type="slidenum">
              <a:rPr lang="en-US" sz="800"/>
              <a:pPr/>
              <a:t>14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9D741E8-40CE-BC4F-BCD9-E380DA1C8156}" type="slidenum">
              <a:rPr lang="en-US" sz="800"/>
              <a:pPr/>
              <a:t>15</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EFEB9F9-38EE-3C4A-8AB2-A7C69126EE13}" type="slidenum">
              <a:rPr lang="en-US" sz="800"/>
              <a:pPr/>
              <a:t>16</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030F8DD-2482-214C-8AFB-31B853766638}" type="slidenum">
              <a:rPr lang="en-US" sz="800"/>
              <a:pPr/>
              <a:t>17</a:t>
            </a:fld>
            <a:endParaRPr lang="en-US" sz="800"/>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1A0FF3E-7389-5440-A58E-33F00E530596}" type="slidenum">
              <a:rPr lang="en-US" sz="800"/>
              <a:pPr/>
              <a:t>18</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E1207C5-1137-7544-8A82-2BDEDB5282BB}" type="slidenum">
              <a:rPr lang="en-US" sz="800"/>
              <a:pPr/>
              <a:t>19</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957563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282F000-9183-D74E-B406-5BA5067186AA}" type="slidenum">
              <a:rPr lang="en-US" sz="800"/>
              <a:pPr/>
              <a:t>20</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E35EA4A-A3A7-684D-B2D1-777FEEBA9B0C}" type="slidenum">
              <a:rPr lang="en-US" sz="800"/>
              <a:pPr/>
              <a:t>21</a:t>
            </a:fld>
            <a:endParaRPr lang="en-US" sz="8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C02162E-FF1D-A047-BDF3-C41D158B696F}" type="slidenum">
              <a:rPr lang="en-US" sz="800"/>
              <a:pPr/>
              <a:t>22</a:t>
            </a:fld>
            <a:endParaRPr lang="en-US" sz="8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3.2.4.3 The TCP/IP Protocol Model</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91A6BBD-F54E-2342-86BC-C242B7C08922}" type="slidenum">
              <a:rPr lang="en-US" sz="800"/>
              <a:pPr/>
              <a:t>23</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25AD203-C5D2-8545-9F67-6340BEF9FBB8}" type="slidenum">
              <a:rPr lang="en-US" sz="800"/>
              <a:pPr/>
              <a:t>24</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8335F6D-B997-8E40-82E2-05ED6650C517}" type="slidenum">
              <a:rPr lang="en-US" sz="800"/>
              <a:pPr/>
              <a:t>25</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45199D4-13D0-3644-A9E9-7CFB82FD4B4D}" type="slidenum">
              <a:rPr lang="en-US" sz="800"/>
              <a:pPr/>
              <a:t>26</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990F82D-02B1-2C4D-A57F-953BFB99D964}" type="slidenum">
              <a:rPr lang="en-US" sz="800"/>
              <a:pPr/>
              <a:t>27</a:t>
            </a:fld>
            <a:endParaRPr lang="en-US" sz="80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63750B6-4B74-8C4B-9B0D-8C4EECE63261}" type="slidenum">
              <a:rPr lang="en-US" sz="800"/>
              <a:pPr/>
              <a:t>28</a:t>
            </a:fld>
            <a:endParaRPr lang="en-US" sz="8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3.3.2.1 Network Addresses and Data Link addresses</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D4E7E6D-0E40-C74E-A58C-87AE2B46601F}" type="slidenum">
              <a:rPr lang="en-US" sz="800"/>
              <a:pPr/>
              <a:t>29</a:t>
            </a:fld>
            <a:endParaRPr lang="en-US" sz="8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504448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40F3101-7792-AA41-93FF-A87EC4BB2F76}" type="slidenum">
              <a:rPr lang="en-US" sz="800"/>
              <a:pPr/>
              <a:t>30</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FBF1D1D-4D12-E04C-ACC5-9C920AB6C8B2}" type="slidenum">
              <a:rPr lang="en-US" sz="800"/>
              <a:pPr/>
              <a:t>31</a:t>
            </a:fld>
            <a:endParaRPr lang="en-US" sz="8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95BA9CC-FC80-7044-9A5E-B346E26CF6EC}" type="slidenum">
              <a:rPr lang="en-US" sz="800"/>
              <a:pPr/>
              <a:t>32</a:t>
            </a:fld>
            <a:endParaRPr lang="en-US" sz="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FC451AD-8F12-D142-8818-C70BDAC90EDF}" type="slidenum">
              <a:rPr lang="en-US" sz="800"/>
              <a:pPr/>
              <a:t>33</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FC451AD-8F12-D142-8818-C70BDAC90EDF}" type="slidenum">
              <a:rPr lang="en-US" sz="800"/>
              <a:pPr/>
              <a:t>34</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FC451AD-8F12-D142-8818-C70BDAC90EDF}" type="slidenum">
              <a:rPr lang="en-US" sz="800"/>
              <a:pPr/>
              <a:t>35</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B381AB3-5F6F-DD4C-9216-6332A3EB721E}" type="slidenum">
              <a:rPr lang="en-US" sz="800"/>
              <a:pPr/>
              <a:t>36</a:t>
            </a:fld>
            <a:endParaRPr lang="en-US" sz="8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EEEA480-DDBC-B24B-B297-53850FFE8CDA}" type="slidenum">
              <a:rPr lang="en-US" sz="800"/>
              <a:pPr/>
              <a:t>37</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4D3876E-1F29-294F-92F0-DEC52E9FEE40}" type="slidenum">
              <a:rPr lang="en-US" sz="800"/>
              <a:pPr/>
              <a:t>38</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24FE4DF-3F20-6F41-96E9-F1A13FD97B01}" type="slidenum">
              <a:rPr lang="en-US" sz="800"/>
              <a:pPr/>
              <a:t>39</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715658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12385AF-EAFB-8E4F-A77F-44521047E246}" type="slidenum">
              <a:rPr lang="en-US" sz="800"/>
              <a:pPr/>
              <a:t>40</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533B62B-18AF-5A48-821C-DEFD2253D687}" type="slidenum">
              <a:rPr lang="en-US" sz="800"/>
              <a:pPr/>
              <a:t>41</a:t>
            </a:fld>
            <a:endParaRPr lang="en-US" sz="8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7838482-5E28-5C41-AF41-AC7DF616257D}" type="slidenum">
              <a:rPr lang="en-US" sz="800"/>
              <a:pPr/>
              <a:t>42</a:t>
            </a:fld>
            <a:endParaRPr lang="en-US" sz="8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89D6575-7334-AB41-9EB7-347D4CBA8B95}" type="slidenum">
              <a:rPr lang="en-US" sz="800"/>
              <a:pPr/>
              <a:t>43</a:t>
            </a:fld>
            <a:endParaRPr lang="en-US" sz="8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1071B5C-05E3-944B-BB93-6BA0E3AF0F21}" type="slidenum">
              <a:rPr lang="en-US" sz="800"/>
              <a:pPr/>
              <a:t>44</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CBCE756-655E-EA44-8DA3-DCD6C0A4F5D3}" type="slidenum">
              <a:rPr lang="en-US" sz="800"/>
              <a:pPr/>
              <a:t>45</a:t>
            </a:fld>
            <a:endParaRPr lang="en-US" sz="80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A6CBB13-EA36-EE47-90FD-9E1166256813}" type="slidenum">
              <a:rPr lang="en-US" sz="800"/>
              <a:pPr/>
              <a:t>46</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47</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48</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D993268-E953-2F42-8C5E-336561899F89}" type="slidenum">
              <a:rPr lang="en-US" sz="800"/>
              <a:pPr/>
              <a:t>49</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5.1.4.2 End-to-End</a:t>
            </a:r>
            <a:r>
              <a:rPr lang="en-US" baseline="0" dirty="0" smtClean="0"/>
              <a:t> Connectivity, MAC, and IP (cont.)</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561683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6415050-F3BE-EB4F-89A4-30FB793F1F9A}" type="slidenum">
              <a:rPr lang="en-US" sz="800"/>
              <a:pPr/>
              <a:t>50</a:t>
            </a:fld>
            <a:endParaRPr lang="en-US" sz="80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4.4.4.5 LAN and WAN Frames</a:t>
            </a: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A05E349-FAC2-4F47-836B-4EF6ACED5885}" type="slidenum">
              <a:rPr lang="en-US" sz="800"/>
              <a:pPr/>
              <a:t>51</a:t>
            </a:fld>
            <a:endParaRPr lang="en-US" sz="8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6.1.1.1 The Network Layer</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F2327E6-4734-0841-AA74-337C54BF80B4}" type="slidenum">
              <a:rPr lang="en-US" sz="800"/>
              <a:pPr/>
              <a:t>52</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6.1.1.2 Network Layer Protocols</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268CAEF-2BCA-7644-A1A8-F6B22D55B2B0}" type="slidenum">
              <a:rPr lang="en-US" sz="800"/>
              <a:pPr/>
              <a:t>53</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812739F-7512-6D4E-A0F2-870FB8F48F52}" type="slidenum">
              <a:rPr lang="en-US" sz="800"/>
              <a:pPr/>
              <a:t>54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0D7827A-A419-2F4B-90BD-789523B8AA2F}" type="slidenum">
              <a:rPr lang="en-US" sz="800"/>
              <a:pPr/>
              <a:t>55</a:t>
            </a:fld>
            <a:endParaRPr lang="en-US" sz="8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1266D9F-733B-C346-B401-53D78326073E}" type="slidenum">
              <a:rPr lang="en-US" sz="800"/>
              <a:pPr/>
              <a:t>56</a:t>
            </a:fld>
            <a:endParaRPr lang="en-US" sz="800"/>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5A9619F-EDA5-E34B-BB7A-B172C211443B}" type="slidenum">
              <a:rPr lang="en-US" sz="800"/>
              <a:pPr/>
              <a:t>57</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7233767-0219-3F4D-98C5-8749B43C2B31}" type="slidenum">
              <a:rPr lang="en-US" sz="800"/>
              <a:pPr/>
              <a:t>58</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7233767-0219-3F4D-98C5-8749B43C2B31}" type="slidenum">
              <a:rPr lang="en-US" sz="800"/>
              <a:pPr/>
              <a:t>59</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smtClean="0"/>
          </a:p>
        </p:txBody>
      </p:sp>
    </p:spTree>
    <p:extLst>
      <p:ext uri="{BB962C8B-B14F-4D97-AF65-F5344CB8AC3E}">
        <p14:creationId xmlns:p14="http://schemas.microsoft.com/office/powerpoint/2010/main" val="4157402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DD0A88C-0B63-DF4B-BFCD-075DA185B799}" type="slidenum">
              <a:rPr lang="en-US" sz="800"/>
              <a:pPr/>
              <a:t>60</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61</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62</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7BA7AB3-C7CE-0B49-8D1C-EE693BF02139}" type="slidenum">
              <a:rPr lang="en-US" sz="800"/>
              <a:pPr/>
              <a:t>63</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5892F2-B570-4341-B4FC-5D9B6E6861FC}" type="slidenum">
              <a:rPr lang="en-US" sz="800"/>
              <a:pPr/>
              <a:t>64</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6.1.4.1 Limitations of IPv4</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A4983B4-79C5-724D-82FD-B55B57B747C4}" type="slidenum">
              <a:rPr lang="en-US" sz="800"/>
              <a:pPr/>
              <a:t>65</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F2CEB61-508C-F949-BD65-5793A449D546}" type="slidenum">
              <a:rPr lang="en-US" sz="800"/>
              <a:pPr/>
              <a:t>66</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B5CF643-21DB-2D41-88D4-25D5AFBA7511}" type="slidenum">
              <a:rPr lang="en-US" sz="800"/>
              <a:pPr/>
              <a:t>67</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smtClean="0"/>
          </a:p>
        </p:txBody>
      </p:sp>
    </p:spTree>
    <p:extLst>
      <p:ext uri="{BB962C8B-B14F-4D97-AF65-F5344CB8AC3E}">
        <p14:creationId xmlns:p14="http://schemas.microsoft.com/office/powerpoint/2010/main" val="307284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smtClean="0"/>
          </a:p>
        </p:txBody>
      </p:sp>
    </p:spTree>
    <p:extLst>
      <p:ext uri="{BB962C8B-B14F-4D97-AF65-F5344CB8AC3E}">
        <p14:creationId xmlns:p14="http://schemas.microsoft.com/office/powerpoint/2010/main" val="2664185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75ECC62-78AC-A949-A1CD-34249F1AC0F8}" type="slidenum">
              <a:rPr lang="en-US" sz="800"/>
              <a:pPr/>
              <a:t>9</a:t>
            </a:fld>
            <a:endParaRPr lang="en-US" sz="800"/>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smtClean="0"/>
              <a:t>Click to edit Master title style</a:t>
            </a:r>
            <a:endParaRPr lang="en-US" dirty="0"/>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8848856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vl3pPr marL="914400" indent="-225425">
              <a:buSzPct val="75000"/>
              <a:buFont typeface="Courier New" panose="02070309020205020404" pitchFamily="49" charset="0"/>
              <a:buChar char="o"/>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473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2285175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0848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55638" y="1687390"/>
            <a:ext cx="7940675" cy="4720787"/>
          </a:xfrm>
        </p:spPr>
        <p:txBody>
          <a:bodyPr/>
          <a:lstStyle>
            <a:lvl2pPr marL="457200" indent="-228600">
              <a:buFont typeface="Arial" panose="020B0604020202020204" pitchFamily="34" charset="0"/>
              <a:buChar char="•"/>
              <a:defRPr/>
            </a:lvl2pPr>
            <a:lvl3pPr marL="914400" indent="-225425">
              <a:buSzPct val="75000"/>
              <a:buFont typeface="Courier New" panose="02070309020205020404" pitchFamily="49" charset="0"/>
              <a:buChar char="o"/>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097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9.wmf"/><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ca/imgres?um=1&amp;hl=en&amp;safe=off&amp;tbo=d&amp;biw=943&amp;bih=434&amp;tbs=isz:l&amp;tbm=isch&amp;tbnid=h1UoOIYFLIcE7M:&amp;imgrefurl=http://www.alibaba.com/product-gs/405309906/STP_Cat6_Cable_500HMZ_4X2X0_57.html&amp;docid=Lu4rdAD7UVFVMM&amp;itg=1&amp;imgurl=http://i01.i.aliimg.com/img/pb/501/067/326/326067501_456.jpg&amp;w=1200&amp;h=1468&amp;ei=8DW3UKqRGaS72QXg94HYBQ&amp;zoom=1&amp;iact=hc&amp;vpx=498&amp;vpy=21&amp;dur=2300&amp;hovh=248&amp;hovw=203&amp;tx=135&amp;ty=145&amp;sig=115649224497106908752&amp;page=2&amp;tbnh=143&amp;tbnw=126&amp;start=13&amp;ndsp=20&amp;ved=1t:429,r:17,s:0,i:134"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400" dirty="0" smtClean="0">
                <a:latin typeface="Arial" charset="0"/>
              </a:rPr>
              <a:t>Network</a:t>
            </a:r>
            <a:endParaRPr lang="en-US" sz="2400" dirty="0">
              <a:solidFill>
                <a:srgbClr val="00B0F0"/>
              </a:solidFill>
              <a:latin typeface="Arial" charset="0"/>
            </a:endParaRPr>
          </a:p>
        </p:txBody>
      </p:sp>
      <p:sp>
        <p:nvSpPr>
          <p:cNvPr id="4" name="Subtitle 3"/>
          <p:cNvSpPr>
            <a:spLocks noGrp="1"/>
          </p:cNvSpPr>
          <p:nvPr>
            <p:ph type="subTitle" idx="1"/>
          </p:nvPr>
        </p:nvSpPr>
        <p:spPr>
          <a:xfrm>
            <a:off x="1298864" y="2541877"/>
            <a:ext cx="6816436" cy="1884650"/>
          </a:xfrm>
        </p:spPr>
        <p:txBody>
          <a:bodyPr/>
          <a:lstStyle/>
          <a:p>
            <a:r>
              <a:rPr lang="en-US" sz="3600" dirty="0" smtClean="0">
                <a:solidFill>
                  <a:srgbClr val="FF0000"/>
                </a:solidFill>
              </a:rPr>
              <a:t>Introduction to </a:t>
            </a:r>
          </a:p>
          <a:p>
            <a:r>
              <a:rPr lang="en-US" sz="3600" dirty="0" smtClean="0">
                <a:solidFill>
                  <a:srgbClr val="FF0000"/>
                </a:solidFill>
              </a:rPr>
              <a:t>Computer </a:t>
            </a:r>
            <a:r>
              <a:rPr lang="en-US" sz="3600" dirty="0" smtClean="0">
                <a:solidFill>
                  <a:srgbClr val="FF0000"/>
                </a:solidFill>
              </a:rPr>
              <a:t>Networks</a:t>
            </a:r>
          </a:p>
          <a:p>
            <a:endParaRPr lang="en-US" sz="3600" dirty="0"/>
          </a:p>
          <a:p>
            <a:endParaRPr lang="en-US" sz="3600" dirty="0" smtClean="0"/>
          </a:p>
          <a:p>
            <a:r>
              <a:rPr lang="en-US" sz="1600" dirty="0" smtClean="0"/>
              <a:t>Slide Source: Cisco Networking</a:t>
            </a:r>
            <a:endParaRPr lang="en-US" sz="1600" dirty="0"/>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Establishing the Rules</a:t>
            </a:r>
          </a:p>
        </p:txBody>
      </p:sp>
      <p:sp>
        <p:nvSpPr>
          <p:cNvPr id="2" name="Content Placeholder 1"/>
          <p:cNvSpPr>
            <a:spLocks noGrp="1"/>
          </p:cNvSpPr>
          <p:nvPr>
            <p:ph idx="1"/>
          </p:nvPr>
        </p:nvSpPr>
        <p:spPr/>
        <p:txBody>
          <a:bodyPr/>
          <a:lstStyle/>
          <a:p>
            <a:pPr>
              <a:defRPr/>
            </a:pPr>
            <a:r>
              <a:rPr lang="en-US" sz="2000" dirty="0" smtClean="0"/>
              <a:t>An identified sender and receiver</a:t>
            </a:r>
          </a:p>
          <a:p>
            <a:pPr>
              <a:defRPr/>
            </a:pPr>
            <a:r>
              <a:rPr lang="en-US" sz="2000" dirty="0" smtClean="0"/>
              <a:t>Agreed upon method of communicating (face-to-face, telephone, letter, photograph)</a:t>
            </a:r>
          </a:p>
          <a:p>
            <a:pPr>
              <a:defRPr/>
            </a:pPr>
            <a:r>
              <a:rPr lang="en-US" sz="2000" dirty="0" smtClean="0"/>
              <a:t>Common language and grammar</a:t>
            </a:r>
          </a:p>
          <a:p>
            <a:pPr>
              <a:defRPr/>
            </a:pPr>
            <a:r>
              <a:rPr lang="en-US" sz="2000" dirty="0" smtClean="0"/>
              <a:t>Speed and timing of delivery</a:t>
            </a:r>
          </a:p>
          <a:p>
            <a:pPr>
              <a:defRPr/>
            </a:pPr>
            <a:r>
              <a:rPr lang="en-US" sz="2000" dirty="0" smtClean="0"/>
              <a:t>Confirmation or acknowledgment requirements </a:t>
            </a:r>
          </a:p>
          <a:p>
            <a:pPr>
              <a:defRPr/>
            </a:pPr>
            <a:endParaRPr lang="en-US" dirty="0"/>
          </a:p>
        </p:txBody>
      </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Message Encoding</a:t>
            </a:r>
          </a:p>
        </p:txBody>
      </p:sp>
      <p:pic>
        <p:nvPicPr>
          <p:cNvPr id="3" name="Content Placeholder 2"/>
          <p:cNvPicPr>
            <a:picLocks noGrp="1" noChangeAspect="1"/>
          </p:cNvPicPr>
          <p:nvPr>
            <p:ph idx="1"/>
          </p:nvPr>
        </p:nvPicPr>
        <p:blipFill>
          <a:blip r:embed="rId3"/>
          <a:srcRect l="-1703" r="-1703"/>
          <a:stretch>
            <a:fillRect/>
          </a:stretch>
        </p:blipFill>
        <p:spPr/>
      </p:pic>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Message Formatting and Encapsulation</a:t>
            </a:r>
          </a:p>
        </p:txBody>
      </p:sp>
      <p:sp>
        <p:nvSpPr>
          <p:cNvPr id="3" name="Content Placeholder 2"/>
          <p:cNvSpPr>
            <a:spLocks noGrp="1"/>
          </p:cNvSpPr>
          <p:nvPr>
            <p:ph idx="1"/>
          </p:nvPr>
        </p:nvSpPr>
        <p:spPr/>
        <p:txBody>
          <a:bodyPr/>
          <a:lstStyle/>
          <a:p>
            <a:pPr marL="0" indent="0">
              <a:buFont typeface="Wingdings" charset="0"/>
              <a:buNone/>
              <a:defRPr/>
            </a:pPr>
            <a:r>
              <a:rPr lang="en-US" sz="2000" dirty="0" smtClean="0"/>
              <a:t>Example: Personal </a:t>
            </a:r>
            <a:r>
              <a:rPr lang="en-US" sz="2000" dirty="0"/>
              <a:t>letter contains the following elements:</a:t>
            </a:r>
          </a:p>
          <a:p>
            <a:pPr>
              <a:defRPr/>
            </a:pPr>
            <a:r>
              <a:rPr lang="en-US" sz="2000" dirty="0" smtClean="0"/>
              <a:t>Identifier </a:t>
            </a:r>
            <a:r>
              <a:rPr lang="en-US" sz="2000" dirty="0"/>
              <a:t>of the </a:t>
            </a:r>
            <a:r>
              <a:rPr lang="en-US" sz="2000" dirty="0" smtClean="0"/>
              <a:t>recipient’s location</a:t>
            </a:r>
          </a:p>
          <a:p>
            <a:pPr>
              <a:defRPr/>
            </a:pPr>
            <a:r>
              <a:rPr lang="en-US" sz="2000" dirty="0" smtClean="0"/>
              <a:t>Identifier of the sender’s location</a:t>
            </a:r>
            <a:endParaRPr lang="en-US" sz="2000" dirty="0"/>
          </a:p>
          <a:p>
            <a:pPr>
              <a:defRPr/>
            </a:pPr>
            <a:r>
              <a:rPr lang="en-US" sz="2000" dirty="0" smtClean="0"/>
              <a:t>Salutation </a:t>
            </a:r>
            <a:r>
              <a:rPr lang="en-US" sz="2000" dirty="0"/>
              <a:t>or </a:t>
            </a:r>
            <a:r>
              <a:rPr lang="en-US" sz="2000" dirty="0" smtClean="0"/>
              <a:t>greeting</a:t>
            </a:r>
          </a:p>
          <a:p>
            <a:pPr>
              <a:defRPr/>
            </a:pPr>
            <a:r>
              <a:rPr lang="en-US" sz="2000" dirty="0" smtClean="0"/>
              <a:t>Recipient identifier</a:t>
            </a:r>
          </a:p>
          <a:p>
            <a:pPr>
              <a:defRPr/>
            </a:pPr>
            <a:r>
              <a:rPr lang="en-US" sz="2000" dirty="0" smtClean="0"/>
              <a:t>The </a:t>
            </a:r>
            <a:r>
              <a:rPr lang="en-US" sz="2000" dirty="0"/>
              <a:t>message content</a:t>
            </a:r>
          </a:p>
          <a:p>
            <a:pPr>
              <a:defRPr/>
            </a:pPr>
            <a:r>
              <a:rPr lang="en-US" sz="2000" dirty="0" smtClean="0"/>
              <a:t>Source identifier</a:t>
            </a:r>
            <a:endParaRPr lang="en-US" sz="2000" dirty="0"/>
          </a:p>
          <a:p>
            <a:pPr>
              <a:defRPr/>
            </a:pPr>
            <a:r>
              <a:rPr lang="en-US" sz="2000" dirty="0" smtClean="0"/>
              <a:t>End of message indicator</a:t>
            </a:r>
            <a:endParaRPr lang="en-US" sz="2000" dirty="0"/>
          </a:p>
        </p:txBody>
      </p:sp>
      <p:pic>
        <p:nvPicPr>
          <p:cNvPr id="17411"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41838" y="3517900"/>
            <a:ext cx="4421187"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Message Size</a:t>
            </a:r>
          </a:p>
        </p:txBody>
      </p:sp>
      <p:sp>
        <p:nvSpPr>
          <p:cNvPr id="19458" name="Content Placeholder 2"/>
          <p:cNvSpPr>
            <a:spLocks noGrp="1"/>
          </p:cNvSpPr>
          <p:nvPr>
            <p:ph idx="1"/>
          </p:nvPr>
        </p:nvSpPr>
        <p:spPr/>
        <p:txBody>
          <a:bodyPr/>
          <a:lstStyle/>
          <a:p>
            <a:pPr marL="0" indent="0">
              <a:buFont typeface="Wingdings" charset="0"/>
              <a:buNone/>
            </a:pPr>
            <a:r>
              <a:rPr lang="en-US" sz="2000" dirty="0" smtClean="0">
                <a:latin typeface="Arial" charset="0"/>
              </a:rPr>
              <a:t>An overview of the segmenting process:</a:t>
            </a:r>
          </a:p>
          <a:p>
            <a:r>
              <a:rPr lang="en-US" sz="2000" dirty="0" smtClean="0">
                <a:latin typeface="Arial" charset="0"/>
              </a:rPr>
              <a:t>The </a:t>
            </a:r>
            <a:r>
              <a:rPr lang="en-US" sz="2000" dirty="0">
                <a:latin typeface="Arial" charset="0"/>
              </a:rPr>
              <a:t>size restrictions of frames require the source host to break a long message into individual </a:t>
            </a:r>
            <a:r>
              <a:rPr lang="en-US" sz="2000" dirty="0" smtClean="0">
                <a:latin typeface="Arial" charset="0"/>
              </a:rPr>
              <a:t>pieces (or segments) </a:t>
            </a:r>
            <a:r>
              <a:rPr lang="en-US" sz="2000" dirty="0">
                <a:latin typeface="Arial" charset="0"/>
              </a:rPr>
              <a:t>that meet both the minimum and maximum size requirements. </a:t>
            </a:r>
          </a:p>
          <a:p>
            <a:r>
              <a:rPr lang="en-US" sz="2000" dirty="0" smtClean="0">
                <a:latin typeface="Arial" charset="0"/>
              </a:rPr>
              <a:t>Each </a:t>
            </a:r>
            <a:r>
              <a:rPr lang="en-US" sz="2000" dirty="0">
                <a:latin typeface="Arial" charset="0"/>
              </a:rPr>
              <a:t>segment is encapsulated in a separate frame with the address information, and is sent over the network. </a:t>
            </a:r>
          </a:p>
          <a:p>
            <a:r>
              <a:rPr lang="en-US" sz="2000" dirty="0">
                <a:latin typeface="Arial" charset="0"/>
              </a:rPr>
              <a:t>At the receiving host, the messages are de-encapsulated and put back together to be processed and interpreted.</a:t>
            </a:r>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Message Timing</a:t>
            </a:r>
          </a:p>
        </p:txBody>
      </p:sp>
      <p:sp>
        <p:nvSpPr>
          <p:cNvPr id="21506" name="Content Placeholder 2"/>
          <p:cNvSpPr>
            <a:spLocks noGrp="1"/>
          </p:cNvSpPr>
          <p:nvPr>
            <p:ph idx="1"/>
          </p:nvPr>
        </p:nvSpPr>
        <p:spPr/>
        <p:txBody>
          <a:bodyPr/>
          <a:lstStyle/>
          <a:p>
            <a:r>
              <a:rPr lang="en-US" sz="2000" dirty="0">
                <a:latin typeface="Arial" charset="0"/>
              </a:rPr>
              <a:t>Access Method</a:t>
            </a:r>
          </a:p>
          <a:p>
            <a:r>
              <a:rPr lang="en-US" sz="2000" dirty="0">
                <a:latin typeface="Arial" charset="0"/>
              </a:rPr>
              <a:t>Flow Control</a:t>
            </a:r>
          </a:p>
          <a:p>
            <a:r>
              <a:rPr lang="en-US" sz="2000" dirty="0">
                <a:latin typeface="Arial" charset="0"/>
              </a:rPr>
              <a:t>Response Timeout</a:t>
            </a:r>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Network Protocols</a:t>
            </a:r>
          </a:p>
        </p:txBody>
      </p:sp>
      <p:sp>
        <p:nvSpPr>
          <p:cNvPr id="27650" name="Content Placeholder 1"/>
          <p:cNvSpPr>
            <a:spLocks noGrp="1"/>
          </p:cNvSpPr>
          <p:nvPr>
            <p:ph idx="1"/>
          </p:nvPr>
        </p:nvSpPr>
        <p:spPr/>
        <p:txBody>
          <a:bodyPr/>
          <a:lstStyle/>
          <a:p>
            <a:r>
              <a:rPr lang="en-US" sz="2000" dirty="0">
                <a:latin typeface="Arial" charset="0"/>
              </a:rPr>
              <a:t>How the message is formatted or structured</a:t>
            </a:r>
          </a:p>
          <a:p>
            <a:r>
              <a:rPr lang="en-US" sz="2000" dirty="0">
                <a:latin typeface="Arial" charset="0"/>
              </a:rPr>
              <a:t>The process by which networking devices share information about pathways with other networks</a:t>
            </a:r>
          </a:p>
          <a:p>
            <a:r>
              <a:rPr lang="en-US" sz="2000" dirty="0">
                <a:latin typeface="Arial" charset="0"/>
              </a:rPr>
              <a:t>How and when error and system messages are passed between devices</a:t>
            </a:r>
          </a:p>
          <a:p>
            <a:r>
              <a:rPr lang="en-US" sz="2000" dirty="0">
                <a:latin typeface="Arial" charset="0"/>
              </a:rPr>
              <a:t>The setup and termination of data transfer sessions</a:t>
            </a:r>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Interaction of Protocols</a:t>
            </a:r>
          </a:p>
        </p:txBody>
      </p:sp>
      <p:sp>
        <p:nvSpPr>
          <p:cNvPr id="29698" name="Content Placeholder 1"/>
          <p:cNvSpPr>
            <a:spLocks noGrp="1"/>
          </p:cNvSpPr>
          <p:nvPr>
            <p:ph idx="1"/>
          </p:nvPr>
        </p:nvSpPr>
        <p:spPr/>
        <p:txBody>
          <a:bodyPr/>
          <a:lstStyle/>
          <a:p>
            <a:r>
              <a:rPr lang="en-US" sz="2000" dirty="0">
                <a:latin typeface="Arial" charset="0"/>
              </a:rPr>
              <a:t>Application Protocol – Hypertext Transfer Protocol (HTTP)</a:t>
            </a:r>
          </a:p>
          <a:p>
            <a:r>
              <a:rPr lang="en-US" sz="2000" dirty="0">
                <a:latin typeface="Arial" charset="0"/>
              </a:rPr>
              <a:t>Transport Protocol – Transmission Control Protocol (TCP)</a:t>
            </a:r>
          </a:p>
          <a:p>
            <a:r>
              <a:rPr lang="en-US" sz="2000" dirty="0">
                <a:latin typeface="Arial" charset="0"/>
              </a:rPr>
              <a:t>Internet Protocol – Internet Protocol (IP)</a:t>
            </a:r>
          </a:p>
          <a:p>
            <a:r>
              <a:rPr lang="en-US" sz="2000" dirty="0">
                <a:latin typeface="Arial" charset="0"/>
              </a:rPr>
              <a:t>Network Access Protocols – Data </a:t>
            </a:r>
            <a:r>
              <a:rPr lang="en-US" sz="2000" dirty="0" smtClean="0">
                <a:latin typeface="Arial" charset="0"/>
              </a:rPr>
              <a:t>link </a:t>
            </a:r>
            <a:r>
              <a:rPr lang="en-US" sz="2000" dirty="0">
                <a:latin typeface="Arial" charset="0"/>
              </a:rPr>
              <a:t>&amp; </a:t>
            </a:r>
            <a:r>
              <a:rPr lang="en-US" sz="2000" dirty="0" smtClean="0">
                <a:latin typeface="Arial" charset="0"/>
              </a:rPr>
              <a:t>physical </a:t>
            </a:r>
            <a:r>
              <a:rPr lang="en-US" sz="2000" dirty="0">
                <a:latin typeface="Arial" charset="0"/>
              </a:rPr>
              <a:t>layers</a:t>
            </a:r>
          </a:p>
        </p:txBody>
      </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Protocol Suites and Industry Standards</a:t>
            </a:r>
          </a:p>
        </p:txBody>
      </p:sp>
      <p:pic>
        <p:nvPicPr>
          <p:cNvPr id="3" name="Content Placeholder 2"/>
          <p:cNvPicPr>
            <a:picLocks noGrp="1" noChangeAspect="1"/>
          </p:cNvPicPr>
          <p:nvPr>
            <p:ph idx="1"/>
          </p:nvPr>
        </p:nvPicPr>
        <p:blipFill>
          <a:blip r:embed="rId3"/>
          <a:srcRect l="-20230" r="-20230"/>
          <a:stretch>
            <a:fillRect/>
          </a:stretch>
        </p:blipFill>
        <p:spPr/>
      </p:pic>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Creation of Internet, Development of TCP/IP</a:t>
            </a:r>
          </a:p>
        </p:txBody>
      </p:sp>
      <p:sp>
        <p:nvSpPr>
          <p:cNvPr id="2" name="Content Placeholder 1"/>
          <p:cNvSpPr>
            <a:spLocks noGrp="1"/>
          </p:cNvSpPr>
          <p:nvPr>
            <p:ph idx="1"/>
          </p:nvPr>
        </p:nvSpPr>
        <p:spPr/>
        <p:txBody>
          <a:bodyPr/>
          <a:lstStyle/>
          <a:p>
            <a:r>
              <a:rPr lang="en-US" sz="2000" dirty="0"/>
              <a:t>The first packet switching network and predecessor to today’s Internet was the Advanced Research Projects Agency Network (ARPANET), which came to life in 1969 by connecting mainframe computers at four locations. </a:t>
            </a:r>
            <a:endParaRPr lang="en-US" sz="2000" dirty="0" smtClean="0"/>
          </a:p>
          <a:p>
            <a:r>
              <a:rPr lang="en-US" sz="2000" dirty="0" smtClean="0"/>
              <a:t>ARPANET </a:t>
            </a:r>
            <a:r>
              <a:rPr lang="en-US" sz="2000" dirty="0"/>
              <a:t>was funded by the U.S. Department of Defense for use by universities and research laboratories. Bolt, </a:t>
            </a:r>
            <a:r>
              <a:rPr lang="en-US" sz="2000" dirty="0" err="1"/>
              <a:t>Beranek</a:t>
            </a:r>
            <a:r>
              <a:rPr lang="en-US" sz="2000" dirty="0"/>
              <a:t> and Newman (BBN) was the contractor that did much of the initial development of the ARPANET, including creating the first router known as an Interface Message Processor (IMP)</a:t>
            </a:r>
            <a:r>
              <a:rPr lang="en-US" sz="2000" dirty="0" smtClean="0"/>
              <a:t>.</a:t>
            </a:r>
            <a:endParaRPr lang="en-US" sz="2000" dirty="0"/>
          </a:p>
          <a:p>
            <a:r>
              <a:rPr lang="en-US" sz="2000" dirty="0"/>
              <a:t>In 1973, Robert Kahn and Vinton Cerf began work on TCP to develop the next generation of the ARPANET. TCP was designed to replace ARPANET’s current Network Control Program (NCP). </a:t>
            </a:r>
            <a:endParaRPr lang="en-US" sz="2000" dirty="0" smtClean="0"/>
          </a:p>
          <a:p>
            <a:r>
              <a:rPr lang="en-US" sz="2000" dirty="0" smtClean="0"/>
              <a:t>In </a:t>
            </a:r>
            <a:r>
              <a:rPr lang="en-US" sz="2000" dirty="0"/>
              <a:t>1978, TCP was divided into two protocols: TCP and IP. Later, other protocols were added to the TCP/IP suite of protocols including Telnet, FTP, DNS, and many others.</a:t>
            </a:r>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TCP/IP Protocol Suite and Communication</a:t>
            </a:r>
          </a:p>
        </p:txBody>
      </p:sp>
      <p:pic>
        <p:nvPicPr>
          <p:cNvPr id="35842"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2773" t="6261" r="6691" b="14967"/>
          <a:stretch>
            <a:fillRect/>
          </a:stretch>
        </p:blipFill>
        <p:spPr>
          <a:xfrm>
            <a:off x="307975" y="1782763"/>
            <a:ext cx="8188325" cy="4006850"/>
          </a:xfrm>
        </p:spPr>
      </p:pic>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7" y="174486"/>
            <a:ext cx="8772157" cy="838200"/>
          </a:xfrm>
        </p:spPr>
        <p:txBody>
          <a:bodyPr/>
          <a:lstStyle/>
          <a:p>
            <a:pPr eaLnBrk="1" hangingPunct="1"/>
            <a:r>
              <a:rPr lang="en-US" dirty="0">
                <a:latin typeface="Arial" charset="0"/>
              </a:rPr>
              <a:t/>
            </a:r>
            <a:br>
              <a:rPr lang="en-US" dirty="0">
                <a:latin typeface="Arial" charset="0"/>
              </a:rPr>
            </a:br>
            <a:r>
              <a:rPr lang="en-US" dirty="0">
                <a:latin typeface="Arial" charset="0"/>
              </a:rPr>
              <a:t>Networking Today</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4455143" cy="2290254"/>
          </a:xfrm>
        </p:spPr>
        <p:txBody>
          <a:bodyPr/>
          <a:lstStyle/>
          <a:p>
            <a:r>
              <a:rPr lang="en-US" sz="2000" dirty="0" smtClean="0"/>
              <a:t>Network has no boundary and supports the way we:</a:t>
            </a:r>
          </a:p>
          <a:p>
            <a:pPr marL="742950" lvl="1" indent="-285750">
              <a:buFont typeface="Arial" panose="020B0604020202020204" pitchFamily="34" charset="0"/>
              <a:buChar char="•"/>
            </a:pPr>
            <a:r>
              <a:rPr lang="en-US" sz="1600" dirty="0" smtClean="0"/>
              <a:t>Learn</a:t>
            </a:r>
          </a:p>
          <a:p>
            <a:pPr marL="742950" lvl="1" indent="-285750">
              <a:buFont typeface="Arial" panose="020B0604020202020204" pitchFamily="34" charset="0"/>
              <a:buChar char="•"/>
            </a:pPr>
            <a:r>
              <a:rPr lang="en-US" sz="1600" dirty="0" smtClean="0"/>
              <a:t>Communicate</a:t>
            </a:r>
          </a:p>
          <a:p>
            <a:pPr marL="742950" lvl="1" indent="-285750">
              <a:buFont typeface="Arial" panose="020B0604020202020204" pitchFamily="34" charset="0"/>
              <a:buChar char="•"/>
            </a:pPr>
            <a:r>
              <a:rPr lang="en-US" sz="1600" dirty="0" smtClean="0"/>
              <a:t>Work</a:t>
            </a:r>
          </a:p>
          <a:p>
            <a:pPr marL="742950" lvl="1" indent="-285750">
              <a:buFont typeface="Arial" panose="020B0604020202020204" pitchFamily="34" charset="0"/>
              <a:buChar char="•"/>
            </a:pPr>
            <a:r>
              <a:rPr lang="en-US" sz="1600" dirty="0" smtClean="0"/>
              <a:t>Play</a:t>
            </a:r>
            <a:endParaRPr lang="en-US" sz="1600" dirty="0"/>
          </a:p>
          <a:p>
            <a:endParaRPr lang="en-US" dirty="0"/>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96122" y="3735321"/>
            <a:ext cx="3483824" cy="2319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14326" y="3735321"/>
            <a:ext cx="3504424" cy="23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14326" y="1012686"/>
            <a:ext cx="3504424" cy="251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958124"/>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smtClean="0">
                <a:latin typeface="Arial" charset="0"/>
              </a:rPr>
              <a:t>Benefits </a:t>
            </a:r>
            <a:r>
              <a:rPr lang="en-US" dirty="0">
                <a:latin typeface="Arial" charset="0"/>
              </a:rPr>
              <a:t>of Using a Layered Model</a:t>
            </a:r>
          </a:p>
        </p:txBody>
      </p:sp>
      <p:pic>
        <p:nvPicPr>
          <p:cNvPr id="3584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rcRect l="-20023" r="-20023"/>
          <a:stretch>
            <a:fillRect/>
          </a:stretch>
        </p:blipFill>
        <p:spPr/>
      </p:pic>
    </p:spTree>
    <p:extLst>
      <p:ext uri="{BB962C8B-B14F-4D97-AF65-F5344CB8AC3E}">
        <p14:creationId xmlns:p14="http://schemas.microsoft.com/office/powerpoint/2010/main" val="243399619"/>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The OSI Reference Model</a:t>
            </a:r>
          </a:p>
        </p:txBody>
      </p:sp>
      <p:pic>
        <p:nvPicPr>
          <p:cNvPr id="3" name="Content Placeholder 2"/>
          <p:cNvPicPr>
            <a:picLocks noGrp="1" noChangeAspect="1"/>
          </p:cNvPicPr>
          <p:nvPr>
            <p:ph idx="1"/>
          </p:nvPr>
        </p:nvPicPr>
        <p:blipFill rotWithShape="1">
          <a:blip r:embed="rId3"/>
          <a:srcRect l="1582" r="-83768"/>
          <a:stretch/>
        </p:blipFill>
        <p:spPr>
          <a:xfrm>
            <a:off x="2999214" y="1379538"/>
            <a:ext cx="5947936" cy="5086350"/>
          </a:xfrm>
        </p:spPr>
      </p:pic>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The TCP/IP Reference Model</a:t>
            </a:r>
          </a:p>
        </p:txBody>
      </p:sp>
      <p:pic>
        <p:nvPicPr>
          <p:cNvPr id="3" name="Content Placeholder 2"/>
          <p:cNvPicPr>
            <a:picLocks noGrp="1" noChangeAspect="1"/>
          </p:cNvPicPr>
          <p:nvPr>
            <p:ph idx="1"/>
          </p:nvPr>
        </p:nvPicPr>
        <p:blipFill>
          <a:blip r:embed="rId3"/>
          <a:srcRect l="-9354" r="-9354"/>
          <a:stretch>
            <a:fillRect/>
          </a:stretch>
        </p:blipFill>
        <p:spPr/>
      </p:pic>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Comparing the OSI and TCP/IP Models</a:t>
            </a:r>
          </a:p>
        </p:txBody>
      </p:sp>
      <p:pic>
        <p:nvPicPr>
          <p:cNvPr id="56322"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rcRect l="-22461" r="-22461"/>
          <a:stretch>
            <a:fillRect/>
          </a:stretch>
        </p:blipFill>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Communicating the Messages</a:t>
            </a:r>
          </a:p>
        </p:txBody>
      </p:sp>
      <p:sp>
        <p:nvSpPr>
          <p:cNvPr id="58370" name="Content Placeholder 1"/>
          <p:cNvSpPr>
            <a:spLocks noGrp="1"/>
          </p:cNvSpPr>
          <p:nvPr>
            <p:ph idx="1"/>
          </p:nvPr>
        </p:nvSpPr>
        <p:spPr/>
        <p:txBody>
          <a:bodyPr/>
          <a:lstStyle/>
          <a:p>
            <a:r>
              <a:rPr lang="en-US" dirty="0">
                <a:latin typeface="Arial" charset="0"/>
              </a:rPr>
              <a:t>Segmenting message benefits</a:t>
            </a:r>
          </a:p>
          <a:p>
            <a:pPr lvl="1"/>
            <a:r>
              <a:rPr lang="en-US" dirty="0">
                <a:latin typeface="Arial" charset="0"/>
              </a:rPr>
              <a:t>Different conversations can be interleaved</a:t>
            </a:r>
          </a:p>
          <a:p>
            <a:pPr lvl="1"/>
            <a:r>
              <a:rPr lang="en-US" dirty="0">
                <a:latin typeface="Arial" charset="0"/>
              </a:rPr>
              <a:t>Increased reliability of network </a:t>
            </a:r>
            <a:r>
              <a:rPr lang="en-US" dirty="0" smtClean="0">
                <a:latin typeface="Arial" charset="0"/>
              </a:rPr>
              <a:t>communications</a:t>
            </a:r>
            <a:endParaRPr lang="en-US" dirty="0">
              <a:latin typeface="Arial" charset="0"/>
            </a:endParaRPr>
          </a:p>
          <a:p>
            <a:r>
              <a:rPr lang="en-US" dirty="0">
                <a:latin typeface="Arial" charset="0"/>
              </a:rPr>
              <a:t>Segmenting message disadvantage</a:t>
            </a:r>
          </a:p>
          <a:p>
            <a:pPr lvl="1"/>
            <a:r>
              <a:rPr lang="en-US" dirty="0">
                <a:latin typeface="Arial" charset="0"/>
              </a:rPr>
              <a:t>Increased level of complexity</a:t>
            </a:r>
          </a:p>
        </p:txBody>
      </p:sp>
      <p:pic>
        <p:nvPicPr>
          <p:cNvPr id="3" name="Picture 2"/>
          <p:cNvPicPr>
            <a:picLocks noChangeAspect="1"/>
          </p:cNvPicPr>
          <p:nvPr/>
        </p:nvPicPr>
        <p:blipFill>
          <a:blip r:embed="rId3"/>
          <a:stretch>
            <a:fillRect/>
          </a:stretch>
        </p:blipFill>
        <p:spPr>
          <a:xfrm>
            <a:off x="4647429" y="3257185"/>
            <a:ext cx="4269153" cy="3372071"/>
          </a:xfrm>
          <a:prstGeom prst="rect">
            <a:avLst/>
          </a:prstGeom>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Protocol Data Units (PDUs)</a:t>
            </a:r>
          </a:p>
        </p:txBody>
      </p:sp>
      <p:sp>
        <p:nvSpPr>
          <p:cNvPr id="60418" name="Content Placeholder 1"/>
          <p:cNvSpPr>
            <a:spLocks noGrp="1"/>
          </p:cNvSpPr>
          <p:nvPr>
            <p:ph idx="1"/>
          </p:nvPr>
        </p:nvSpPr>
        <p:spPr/>
        <p:txBody>
          <a:bodyPr/>
          <a:lstStyle/>
          <a:p>
            <a:r>
              <a:rPr lang="en-US">
                <a:latin typeface="Arial" charset="0"/>
              </a:rPr>
              <a:t>Data</a:t>
            </a:r>
          </a:p>
          <a:p>
            <a:r>
              <a:rPr lang="en-US">
                <a:latin typeface="Arial" charset="0"/>
              </a:rPr>
              <a:t>Segment</a:t>
            </a:r>
          </a:p>
          <a:p>
            <a:r>
              <a:rPr lang="en-US">
                <a:latin typeface="Arial" charset="0"/>
              </a:rPr>
              <a:t>Packet</a:t>
            </a:r>
          </a:p>
          <a:p>
            <a:r>
              <a:rPr lang="en-US">
                <a:latin typeface="Arial" charset="0"/>
              </a:rPr>
              <a:t>Frame</a:t>
            </a:r>
          </a:p>
          <a:p>
            <a:r>
              <a:rPr lang="en-US">
                <a:latin typeface="Arial" charset="0"/>
              </a:rPr>
              <a:t>Bits</a:t>
            </a:r>
          </a:p>
        </p:txBody>
      </p:sp>
      <p:pic>
        <p:nvPicPr>
          <p:cNvPr id="6041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0550" y="1693863"/>
            <a:ext cx="69754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smtClean="0">
                <a:latin typeface="Arial" charset="0"/>
              </a:rPr>
              <a:t>Protocol Encapsulation</a:t>
            </a:r>
            <a:endParaRPr lang="en-US" dirty="0">
              <a:latin typeface="Arial" charset="0"/>
            </a:endParaRPr>
          </a:p>
        </p:txBody>
      </p:sp>
      <p:pic>
        <p:nvPicPr>
          <p:cNvPr id="6246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8305" b="15561"/>
          <a:stretch>
            <a:fillRect/>
          </a:stretch>
        </p:blipFill>
        <p:spPr>
          <a:xfrm>
            <a:off x="212725" y="1668463"/>
            <a:ext cx="8734425" cy="4643437"/>
          </a:xfrm>
        </p:spPr>
      </p:pic>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smtClean="0">
                <a:latin typeface="Arial" charset="0"/>
              </a:rPr>
              <a:t>Protocol De-encapsulation</a:t>
            </a:r>
            <a:endParaRPr lang="en-US" dirty="0">
              <a:latin typeface="Arial" charset="0"/>
            </a:endParaRPr>
          </a:p>
        </p:txBody>
      </p:sp>
      <p:pic>
        <p:nvPicPr>
          <p:cNvPr id="6451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790" b="14496"/>
          <a:stretch>
            <a:fillRect/>
          </a:stretch>
        </p:blipFill>
        <p:spPr>
          <a:xfrm>
            <a:off x="212725" y="1744663"/>
            <a:ext cx="8734425" cy="4683125"/>
          </a:xfrm>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Accessing Local Resources</a:t>
            </a:r>
          </a:p>
        </p:txBody>
      </p:sp>
      <p:pic>
        <p:nvPicPr>
          <p:cNvPr id="3" name="Content Placeholder 2"/>
          <p:cNvPicPr>
            <a:picLocks noGrp="1" noChangeAspect="1"/>
          </p:cNvPicPr>
          <p:nvPr>
            <p:ph idx="1"/>
          </p:nvPr>
        </p:nvPicPr>
        <p:blipFill>
          <a:blip r:embed="rId3"/>
          <a:srcRect t="-4061" b="-4061"/>
          <a:stretch>
            <a:fillRect/>
          </a:stretch>
        </p:blipFill>
        <p:spPr/>
      </p:pic>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Communicating with Device / Same Network</a:t>
            </a:r>
          </a:p>
        </p:txBody>
      </p:sp>
      <p:pic>
        <p:nvPicPr>
          <p:cNvPr id="70658" name="Picture 9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6300" y="6273800"/>
            <a:ext cx="2781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Rectangle 113"/>
          <p:cNvSpPr/>
          <p:nvPr/>
        </p:nvSpPr>
        <p:spPr>
          <a:xfrm>
            <a:off x="5883275" y="5856288"/>
            <a:ext cx="3009900" cy="1001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70660" name="Picture 5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52538" y="1338263"/>
            <a:ext cx="6981825"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11264"/>
            <a:ext cx="8772157" cy="838200"/>
          </a:xfrm>
        </p:spPr>
        <p:txBody>
          <a:bodyPr/>
          <a:lstStyle/>
          <a:p>
            <a:pPr eaLnBrk="1" hangingPunct="1"/>
            <a:r>
              <a:rPr lang="en-US" dirty="0">
                <a:latin typeface="Arial" charset="0"/>
              </a:rPr>
              <a:t/>
            </a:r>
            <a:br>
              <a:rPr lang="en-US" dirty="0">
                <a:latin typeface="Arial" charset="0"/>
              </a:rPr>
            </a:br>
            <a:r>
              <a:rPr lang="en-US" dirty="0" smtClean="0">
                <a:latin typeface="Arial" charset="0"/>
              </a:rPr>
              <a:t>Providing Resources in a Network</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4869029" cy="5093780"/>
          </a:xfrm>
        </p:spPr>
        <p:txBody>
          <a:bodyPr/>
          <a:lstStyle/>
          <a:p>
            <a:r>
              <a:rPr lang="en-US" sz="2000" dirty="0" smtClean="0"/>
              <a:t>Networks of Many Sizes</a:t>
            </a:r>
          </a:p>
          <a:p>
            <a:pPr marL="742950" lvl="1" indent="-285750"/>
            <a:r>
              <a:rPr lang="en-US" sz="1600" dirty="0"/>
              <a:t>Small Home / Office Networks</a:t>
            </a:r>
          </a:p>
          <a:p>
            <a:pPr marL="742950" lvl="1" indent="-285750"/>
            <a:r>
              <a:rPr lang="en-US" sz="1600" dirty="0"/>
              <a:t>Medium to Large Networks</a:t>
            </a:r>
          </a:p>
          <a:p>
            <a:pPr marL="742950" lvl="1" indent="-285750"/>
            <a:r>
              <a:rPr lang="en-US" sz="1600" dirty="0"/>
              <a:t>World Wide </a:t>
            </a:r>
            <a:r>
              <a:rPr lang="en-US" sz="1600" dirty="0" smtClean="0"/>
              <a:t>Network</a:t>
            </a:r>
          </a:p>
          <a:p>
            <a:r>
              <a:rPr lang="en-US" sz="2000" dirty="0" smtClean="0"/>
              <a:t>Clients and Servers</a:t>
            </a:r>
          </a:p>
          <a:p>
            <a:pPr marL="742950" lvl="1" indent="-285750">
              <a:buFont typeface="Arial" panose="020B0604020202020204" pitchFamily="34" charset="0"/>
              <a:buChar char="•"/>
            </a:pPr>
            <a:r>
              <a:rPr lang="en-US" sz="1600" dirty="0" smtClean="0"/>
              <a:t>Clients request and display information</a:t>
            </a:r>
          </a:p>
          <a:p>
            <a:pPr marL="742950" lvl="1" indent="-285750">
              <a:buFont typeface="Arial" panose="020B0604020202020204" pitchFamily="34" charset="0"/>
              <a:buChar char="•"/>
            </a:pPr>
            <a:r>
              <a:rPr lang="en-US" sz="1600" dirty="0" smtClean="0"/>
              <a:t>Servers provide information to other devices on the network</a:t>
            </a:r>
            <a:endParaRPr lang="en-US" sz="1600" dirty="0"/>
          </a:p>
          <a:p>
            <a:r>
              <a:rPr lang="en-US" sz="2000" dirty="0" smtClean="0"/>
              <a:t>Peer-to-Peer</a:t>
            </a:r>
          </a:p>
          <a:p>
            <a:pPr marL="742950" lvl="1" indent="-285750">
              <a:buFont typeface="Arial" panose="020B0604020202020204" pitchFamily="34" charset="0"/>
              <a:buChar char="•"/>
            </a:pPr>
            <a:r>
              <a:rPr lang="en-US" sz="1600" dirty="0" smtClean="0"/>
              <a:t>Computers can be both server and client at the same time.</a:t>
            </a:r>
          </a:p>
          <a:p>
            <a:pPr marL="742950" lvl="1" indent="-285750">
              <a:buFont typeface="Arial" panose="020B0604020202020204" pitchFamily="34" charset="0"/>
              <a:buChar char="•"/>
            </a:pPr>
            <a:r>
              <a:rPr lang="en-US" sz="1600" dirty="0" smtClean="0"/>
              <a:t>What are the advantages?</a:t>
            </a:r>
            <a:endParaRPr lang="en-US" sz="1600" dirty="0"/>
          </a:p>
          <a:p>
            <a:pPr marL="742950" lvl="1" indent="-285750">
              <a:buFont typeface="Arial" panose="020B0604020202020204" pitchFamily="34" charset="0"/>
              <a:buChar char="•"/>
            </a:pPr>
            <a:r>
              <a:rPr lang="en-US" sz="1600" dirty="0" smtClean="0"/>
              <a:t>What are the disadvantages?</a:t>
            </a: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82139" y="1939906"/>
            <a:ext cx="3883886" cy="256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a:stretch>
            <a:fillRect/>
          </a:stretch>
        </p:blipFill>
        <p:spPr>
          <a:xfrm>
            <a:off x="3818762" y="4802766"/>
            <a:ext cx="4877755" cy="1622559"/>
          </a:xfrm>
          <a:prstGeom prst="rect">
            <a:avLst/>
          </a:prstGeom>
        </p:spPr>
      </p:pic>
    </p:spTree>
    <p:extLst>
      <p:ext uri="{BB962C8B-B14F-4D97-AF65-F5344CB8AC3E}">
        <p14:creationId xmlns:p14="http://schemas.microsoft.com/office/powerpoint/2010/main" val="2700030874"/>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MAC and IP Addresses</a:t>
            </a:r>
          </a:p>
        </p:txBody>
      </p:sp>
      <p:pic>
        <p:nvPicPr>
          <p:cNvPr id="4" name="Picture 33"/>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21475" y="3051175"/>
            <a:ext cx="4572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270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6613" y="4024313"/>
            <a:ext cx="1016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5813" y="2786063"/>
            <a:ext cx="1016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1"/>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25963" y="3051175"/>
            <a:ext cx="7350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8" name="Straight Connector 7"/>
          <p:cNvCxnSpPr>
            <a:endCxn id="7" idx="1"/>
          </p:cNvCxnSpPr>
          <p:nvPr/>
        </p:nvCxnSpPr>
        <p:spPr>
          <a:xfrm>
            <a:off x="3071813" y="3208338"/>
            <a:ext cx="14541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37013" y="3360738"/>
            <a:ext cx="641350" cy="6635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4999038" y="3360738"/>
            <a:ext cx="577850" cy="1173162"/>
          </a:xfrm>
          <a:prstGeom prst="line">
            <a:avLst/>
          </a:prstGeom>
        </p:spPr>
        <p:style>
          <a:lnRef idx="2">
            <a:schemeClr val="accent1"/>
          </a:lnRef>
          <a:fillRef idx="0">
            <a:schemeClr val="accent1"/>
          </a:fillRef>
          <a:effectRef idx="1">
            <a:schemeClr val="accent1"/>
          </a:effectRef>
          <a:fontRef idx="minor">
            <a:schemeClr val="tx1"/>
          </a:fontRef>
        </p:style>
      </p:cxnSp>
      <p:pic>
        <p:nvPicPr>
          <p:cNvPr id="72713" name="Picture 42" descr="File Server_Updated200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76863" y="4533900"/>
            <a:ext cx="617537"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a:stCxn id="7" idx="3"/>
          </p:cNvCxnSpPr>
          <p:nvPr/>
        </p:nvCxnSpPr>
        <p:spPr>
          <a:xfrm flipV="1">
            <a:off x="5260975" y="3208338"/>
            <a:ext cx="1389063" cy="0"/>
          </a:xfrm>
          <a:prstGeom prst="line">
            <a:avLst/>
          </a:prstGeom>
        </p:spPr>
        <p:style>
          <a:lnRef idx="2">
            <a:schemeClr val="accent1"/>
          </a:lnRef>
          <a:fillRef idx="0">
            <a:schemeClr val="accent1"/>
          </a:fillRef>
          <a:effectRef idx="1">
            <a:schemeClr val="accent1"/>
          </a:effectRef>
          <a:fontRef idx="minor">
            <a:schemeClr val="tx1"/>
          </a:fontRef>
        </p:style>
      </p:cxnSp>
      <p:sp>
        <p:nvSpPr>
          <p:cNvPr id="72715" name="TextBox 12"/>
          <p:cNvSpPr txBox="1">
            <a:spLocks noChangeArrowheads="1"/>
          </p:cNvSpPr>
          <p:nvPr/>
        </p:nvSpPr>
        <p:spPr bwMode="auto">
          <a:xfrm>
            <a:off x="203200" y="3084513"/>
            <a:ext cx="2084388"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solidFill>
                  <a:srgbClr val="000000"/>
                </a:solidFill>
              </a:rPr>
              <a:t>PC1</a:t>
            </a:r>
          </a:p>
          <a:p>
            <a:r>
              <a:rPr lang="en-US" sz="1400">
                <a:solidFill>
                  <a:srgbClr val="000000"/>
                </a:solidFill>
              </a:rPr>
              <a:t>192.168.1.110</a:t>
            </a:r>
          </a:p>
          <a:p>
            <a:r>
              <a:rPr lang="en-US" sz="1400">
                <a:solidFill>
                  <a:srgbClr val="000000"/>
                </a:solidFill>
              </a:rPr>
              <a:t>AA-AA-AA-AA-AA-AA</a:t>
            </a:r>
          </a:p>
        </p:txBody>
      </p:sp>
      <p:sp>
        <p:nvSpPr>
          <p:cNvPr id="72716" name="TextBox 13"/>
          <p:cNvSpPr txBox="1">
            <a:spLocks noChangeArrowheads="1"/>
          </p:cNvSpPr>
          <p:nvPr/>
        </p:nvSpPr>
        <p:spPr bwMode="auto">
          <a:xfrm>
            <a:off x="1177925" y="4275138"/>
            <a:ext cx="2119313" cy="738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solidFill>
                  <a:srgbClr val="000000"/>
                </a:solidFill>
              </a:rPr>
              <a:t>PC2</a:t>
            </a:r>
          </a:p>
          <a:p>
            <a:r>
              <a:rPr lang="en-US" sz="1400">
                <a:solidFill>
                  <a:srgbClr val="000000"/>
                </a:solidFill>
              </a:rPr>
              <a:t>192.168.1.111</a:t>
            </a:r>
          </a:p>
          <a:p>
            <a:r>
              <a:rPr lang="en-US" sz="1400">
                <a:solidFill>
                  <a:srgbClr val="000000"/>
                </a:solidFill>
              </a:rPr>
              <a:t>BB-BB-BB-BB-BB-BB</a:t>
            </a:r>
          </a:p>
        </p:txBody>
      </p:sp>
      <p:sp>
        <p:nvSpPr>
          <p:cNvPr id="72717" name="TextBox 14"/>
          <p:cNvSpPr txBox="1">
            <a:spLocks noChangeArrowheads="1"/>
          </p:cNvSpPr>
          <p:nvPr/>
        </p:nvSpPr>
        <p:spPr bwMode="auto">
          <a:xfrm>
            <a:off x="5210175" y="5426075"/>
            <a:ext cx="2182813"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solidFill>
                  <a:srgbClr val="000000"/>
                </a:solidFill>
              </a:rPr>
              <a:t>FTP Server</a:t>
            </a:r>
          </a:p>
          <a:p>
            <a:r>
              <a:rPr lang="en-US" sz="1400">
                <a:solidFill>
                  <a:srgbClr val="000000"/>
                </a:solidFill>
              </a:rPr>
              <a:t>192.168.1.9</a:t>
            </a:r>
          </a:p>
          <a:p>
            <a:r>
              <a:rPr lang="en-US" sz="1400">
                <a:solidFill>
                  <a:srgbClr val="000000"/>
                </a:solidFill>
              </a:rPr>
              <a:t>CC-CC-CC-CC-CC-CC</a:t>
            </a:r>
          </a:p>
        </p:txBody>
      </p:sp>
      <p:sp>
        <p:nvSpPr>
          <p:cNvPr id="72718" name="TextBox 15"/>
          <p:cNvSpPr txBox="1">
            <a:spLocks noChangeArrowheads="1"/>
          </p:cNvSpPr>
          <p:nvPr/>
        </p:nvSpPr>
        <p:spPr bwMode="auto">
          <a:xfrm>
            <a:off x="6218238" y="2114550"/>
            <a:ext cx="2119312"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solidFill>
                  <a:srgbClr val="000000"/>
                </a:solidFill>
              </a:rPr>
              <a:t>R1</a:t>
            </a:r>
          </a:p>
          <a:p>
            <a:r>
              <a:rPr lang="en-US" sz="1400">
                <a:solidFill>
                  <a:srgbClr val="000000"/>
                </a:solidFill>
              </a:rPr>
              <a:t>192.168.1.1</a:t>
            </a:r>
          </a:p>
          <a:p>
            <a:r>
              <a:rPr lang="en-US" sz="1400">
                <a:solidFill>
                  <a:srgbClr val="000000"/>
                </a:solidFill>
              </a:rPr>
              <a:t>11-11-11-11-11-11</a:t>
            </a:r>
          </a:p>
        </p:txBody>
      </p:sp>
      <p:grpSp>
        <p:nvGrpSpPr>
          <p:cNvPr id="2" name="Group 16"/>
          <p:cNvGrpSpPr>
            <a:grpSpLocks/>
          </p:cNvGrpSpPr>
          <p:nvPr/>
        </p:nvGrpSpPr>
        <p:grpSpPr bwMode="auto">
          <a:xfrm>
            <a:off x="2851150" y="2490788"/>
            <a:ext cx="1222375" cy="1122362"/>
            <a:chOff x="2845469" y="1283663"/>
            <a:chExt cx="1222475" cy="1122322"/>
          </a:xfrm>
        </p:grpSpPr>
        <p:pic>
          <p:nvPicPr>
            <p:cNvPr id="72722" name="Picture 2" descr="C:\Users\socoker\AppData\Local\Microsoft\Windows\Temporary Internet Files\Content.IE5\Y3AZB7XE\MC900441455[1].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845469" y="1283663"/>
              <a:ext cx="1122322" cy="112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3" name="TextBox 18"/>
            <p:cNvSpPr txBox="1">
              <a:spLocks noChangeArrowheads="1"/>
            </p:cNvSpPr>
            <p:nvPr/>
          </p:nvSpPr>
          <p:spPr bwMode="auto">
            <a:xfrm>
              <a:off x="3128145" y="1437298"/>
              <a:ext cx="9397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b="1"/>
                <a:t>ARP </a:t>
              </a:r>
            </a:p>
            <a:p>
              <a:r>
                <a:rPr lang="en-US" sz="1400" b="1"/>
                <a:t>Request</a:t>
              </a:r>
            </a:p>
          </p:txBody>
        </p:sp>
      </p:grpSp>
      <p:sp>
        <p:nvSpPr>
          <p:cNvPr id="72720" name="TextBox 19"/>
          <p:cNvSpPr txBox="1">
            <a:spLocks noChangeArrowheads="1"/>
          </p:cNvSpPr>
          <p:nvPr/>
        </p:nvSpPr>
        <p:spPr bwMode="auto">
          <a:xfrm>
            <a:off x="4665663" y="3084513"/>
            <a:ext cx="3714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200" b="1"/>
              <a:t>S1</a:t>
            </a:r>
          </a:p>
        </p:txBody>
      </p:sp>
      <p:sp>
        <p:nvSpPr>
          <p:cNvPr id="72721" name="TextBox 20"/>
          <p:cNvSpPr txBox="1">
            <a:spLocks noChangeArrowheads="1"/>
          </p:cNvSpPr>
          <p:nvPr/>
        </p:nvSpPr>
        <p:spPr bwMode="auto">
          <a:xfrm>
            <a:off x="6724650" y="3084513"/>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200" b="1"/>
              <a:t>R1</a:t>
            </a:r>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Default Gateway</a:t>
            </a:r>
          </a:p>
        </p:txBody>
      </p:sp>
      <p:pic>
        <p:nvPicPr>
          <p:cNvPr id="2" name="Picture 1"/>
          <p:cNvPicPr>
            <a:picLocks noChangeAspect="1"/>
          </p:cNvPicPr>
          <p:nvPr/>
        </p:nvPicPr>
        <p:blipFill>
          <a:blip r:embed="rId3"/>
          <a:stretch>
            <a:fillRect/>
          </a:stretch>
        </p:blipFill>
        <p:spPr>
          <a:xfrm>
            <a:off x="1341018" y="1474916"/>
            <a:ext cx="6494766" cy="5302017"/>
          </a:xfrm>
          <a:prstGeom prst="rect">
            <a:avLst/>
          </a:prstGeom>
        </p:spPr>
      </p:pic>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Communicating Device / Remote Network</a:t>
            </a:r>
          </a:p>
        </p:txBody>
      </p:sp>
      <p:pic>
        <p:nvPicPr>
          <p:cNvPr id="76802" name="Picture 5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4363" y="1266825"/>
            <a:ext cx="7869237"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25884" y="394392"/>
            <a:ext cx="8772157" cy="838200"/>
          </a:xfrm>
        </p:spPr>
        <p:txBody>
          <a:bodyPr/>
          <a:lstStyle/>
          <a:p>
            <a:pPr eaLnBrk="1" hangingPunct="1"/>
            <a:r>
              <a:rPr lang="en-US" dirty="0">
                <a:latin typeface="Arial" charset="0"/>
              </a:rPr>
              <a:t/>
            </a:r>
            <a:br>
              <a:rPr lang="en-US" dirty="0">
                <a:latin typeface="Arial" charset="0"/>
              </a:rPr>
            </a:br>
            <a:r>
              <a:rPr lang="en-US" dirty="0" smtClean="0">
                <a:latin typeface="Arial" charset="0"/>
              </a:rPr>
              <a:t>Introduction to ARP</a:t>
            </a:r>
            <a:endParaRPr lang="en-US" dirty="0">
              <a:latin typeface="Arial"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68" y="1346884"/>
            <a:ext cx="7334878" cy="5103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1627238"/>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12236" y="367096"/>
            <a:ext cx="8772157" cy="838200"/>
          </a:xfrm>
        </p:spPr>
        <p:txBody>
          <a:bodyPr/>
          <a:lstStyle/>
          <a:p>
            <a:pPr eaLnBrk="1" hangingPunct="1"/>
            <a:r>
              <a:rPr lang="en-US" dirty="0">
                <a:latin typeface="Arial" charset="0"/>
              </a:rPr>
              <a:t/>
            </a:r>
            <a:br>
              <a:rPr lang="en-US" dirty="0">
                <a:latin typeface="Arial" charset="0"/>
              </a:rPr>
            </a:br>
            <a:r>
              <a:rPr lang="en-US" dirty="0" err="1" smtClean="0">
                <a:latin typeface="Arial" charset="0"/>
              </a:rPr>
              <a:t>ARP</a:t>
            </a:r>
            <a:r>
              <a:rPr lang="en-US" dirty="0" smtClean="0">
                <a:latin typeface="Arial" charset="0"/>
              </a:rPr>
              <a:t> Functions/Operation</a:t>
            </a:r>
            <a:endParaRPr lang="en-US" dirty="0">
              <a:latin typeface="Arial" charset="0"/>
            </a:endParaRPr>
          </a:p>
        </p:txBody>
      </p:sp>
      <p:sp>
        <p:nvSpPr>
          <p:cNvPr id="2" name="TextBox 1"/>
          <p:cNvSpPr txBox="1"/>
          <p:nvPr/>
        </p:nvSpPr>
        <p:spPr>
          <a:xfrm>
            <a:off x="373040" y="1418432"/>
            <a:ext cx="8403771" cy="4862870"/>
          </a:xfrm>
          <a:prstGeom prst="rect">
            <a:avLst/>
          </a:prstGeom>
          <a:noFill/>
        </p:spPr>
        <p:txBody>
          <a:bodyPr wrap="square" rtlCol="0">
            <a:spAutoFit/>
          </a:bodyPr>
          <a:lstStyle/>
          <a:p>
            <a:pPr algn="l"/>
            <a:r>
              <a:rPr lang="en-US" sz="2000" b="1" dirty="0"/>
              <a:t>ARP Table </a:t>
            </a:r>
          </a:p>
          <a:p>
            <a:pPr marL="236538" indent="-236538" algn="l" defTabSz="814388">
              <a:lnSpc>
                <a:spcPct val="95000"/>
              </a:lnSpc>
              <a:spcBef>
                <a:spcPct val="50000"/>
              </a:spcBef>
              <a:buClr>
                <a:srgbClr val="708CA1"/>
              </a:buClr>
              <a:buFont typeface="Wingdings" charset="0"/>
              <a:buChar char="§"/>
            </a:pPr>
            <a:r>
              <a:rPr lang="en-US" sz="2000" dirty="0" smtClean="0">
                <a:latin typeface="+mn-lt"/>
              </a:rPr>
              <a:t>Used </a:t>
            </a:r>
            <a:r>
              <a:rPr lang="en-US" sz="2000" dirty="0">
                <a:latin typeface="+mn-lt"/>
              </a:rPr>
              <a:t>to find the data link layer address that is mapped to the destination IPv4 </a:t>
            </a:r>
            <a:r>
              <a:rPr lang="en-US" sz="2000" dirty="0" smtClean="0">
                <a:latin typeface="+mn-lt"/>
              </a:rPr>
              <a:t>address.</a:t>
            </a:r>
            <a:endParaRPr lang="en-US" sz="2000" dirty="0">
              <a:latin typeface="+mn-lt"/>
            </a:endParaRPr>
          </a:p>
          <a:p>
            <a:pPr marL="236538" indent="-236538" algn="l" defTabSz="814388">
              <a:lnSpc>
                <a:spcPct val="95000"/>
              </a:lnSpc>
              <a:spcBef>
                <a:spcPct val="50000"/>
              </a:spcBef>
              <a:buClr>
                <a:srgbClr val="708CA1"/>
              </a:buClr>
              <a:buFont typeface="Wingdings" charset="0"/>
              <a:buChar char="§"/>
            </a:pPr>
            <a:r>
              <a:rPr lang="en-US" sz="2000" dirty="0">
                <a:latin typeface="+mn-lt"/>
              </a:rPr>
              <a:t>As a node receives frames from the media, it records the source IP and MAC address as a mapping in the ARP </a:t>
            </a:r>
            <a:r>
              <a:rPr lang="en-US" sz="2000" dirty="0" smtClean="0">
                <a:latin typeface="+mn-lt"/>
              </a:rPr>
              <a:t>table.</a:t>
            </a:r>
            <a:endParaRPr lang="en-US" sz="2000" dirty="0">
              <a:latin typeface="+mn-lt"/>
            </a:endParaRPr>
          </a:p>
          <a:p>
            <a:pPr algn="l"/>
            <a:endParaRPr lang="en-US" sz="2000" dirty="0" smtClean="0"/>
          </a:p>
          <a:p>
            <a:pPr algn="l"/>
            <a:r>
              <a:rPr lang="en-US" sz="2000" b="1" dirty="0"/>
              <a:t>ARP Request</a:t>
            </a:r>
          </a:p>
          <a:p>
            <a:pPr marL="236538" indent="-236538" algn="l" defTabSz="814388">
              <a:lnSpc>
                <a:spcPct val="95000"/>
              </a:lnSpc>
              <a:spcBef>
                <a:spcPct val="50000"/>
              </a:spcBef>
              <a:buClr>
                <a:srgbClr val="708CA1"/>
              </a:buClr>
              <a:buFont typeface="Wingdings" charset="0"/>
              <a:buChar char="§"/>
            </a:pPr>
            <a:r>
              <a:rPr lang="en-US" sz="2000" dirty="0" smtClean="0">
                <a:latin typeface="+mn-lt"/>
              </a:rPr>
              <a:t>Layer </a:t>
            </a:r>
            <a:r>
              <a:rPr lang="en-US" sz="2000" dirty="0">
                <a:latin typeface="+mn-lt"/>
              </a:rPr>
              <a:t>2 broadcast to all devices on the Ethernet </a:t>
            </a:r>
            <a:r>
              <a:rPr lang="en-US" sz="2000" dirty="0" smtClean="0">
                <a:latin typeface="+mn-lt"/>
              </a:rPr>
              <a:t>LAN.</a:t>
            </a:r>
            <a:endParaRPr lang="en-US" sz="2000" dirty="0">
              <a:latin typeface="+mn-lt"/>
            </a:endParaRPr>
          </a:p>
          <a:p>
            <a:pPr marL="236538" indent="-236538" algn="l" defTabSz="814388">
              <a:lnSpc>
                <a:spcPct val="95000"/>
              </a:lnSpc>
              <a:spcBef>
                <a:spcPct val="50000"/>
              </a:spcBef>
              <a:buClr>
                <a:srgbClr val="708CA1"/>
              </a:buClr>
              <a:buFont typeface="Wingdings" charset="0"/>
              <a:buChar char="§"/>
            </a:pPr>
            <a:r>
              <a:rPr lang="en-US" sz="2000" dirty="0">
                <a:latin typeface="+mn-lt"/>
              </a:rPr>
              <a:t>The node that matches the IP address in the broadcast will </a:t>
            </a:r>
            <a:r>
              <a:rPr lang="en-US" sz="2000" dirty="0" smtClean="0">
                <a:latin typeface="+mn-lt"/>
              </a:rPr>
              <a:t>reply.</a:t>
            </a:r>
          </a:p>
          <a:p>
            <a:pPr marL="236538" indent="-236538" algn="l" defTabSz="814388">
              <a:lnSpc>
                <a:spcPct val="95000"/>
              </a:lnSpc>
              <a:spcBef>
                <a:spcPct val="50000"/>
              </a:spcBef>
              <a:buClr>
                <a:srgbClr val="708CA1"/>
              </a:buClr>
              <a:buFont typeface="Wingdings" charset="0"/>
              <a:buChar char="§"/>
            </a:pPr>
            <a:r>
              <a:rPr lang="en-US" sz="2000" dirty="0"/>
              <a:t>If no device responds to the ARP request, the packet is dropped because a frame cannot be </a:t>
            </a:r>
            <a:r>
              <a:rPr lang="en-US" sz="2000" dirty="0" smtClean="0"/>
              <a:t>created.</a:t>
            </a:r>
            <a:endParaRPr lang="en-US" sz="2000" dirty="0">
              <a:latin typeface="+mn-lt"/>
            </a:endParaRPr>
          </a:p>
          <a:p>
            <a:pPr algn="l"/>
            <a:endParaRPr lang="en-US" sz="2000" dirty="0" smtClean="0"/>
          </a:p>
          <a:p>
            <a:pPr algn="l"/>
            <a:r>
              <a:rPr lang="en-US" sz="2000" b="1" dirty="0"/>
              <a:t>Note</a:t>
            </a:r>
            <a:r>
              <a:rPr lang="en-US" sz="2000" dirty="0"/>
              <a:t>: Static map entries can be entered in an ARP table, but this is rarely done.</a:t>
            </a:r>
          </a:p>
        </p:txBody>
      </p:sp>
    </p:spTree>
    <p:extLst>
      <p:ext uri="{BB962C8B-B14F-4D97-AF65-F5344CB8AC3E}">
        <p14:creationId xmlns:p14="http://schemas.microsoft.com/office/powerpoint/2010/main" val="3560924210"/>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39532" y="380744"/>
            <a:ext cx="8772157" cy="838200"/>
          </a:xfrm>
        </p:spPr>
        <p:txBody>
          <a:bodyPr/>
          <a:lstStyle/>
          <a:p>
            <a:pPr eaLnBrk="1" hangingPunct="1"/>
            <a:r>
              <a:rPr lang="en-US" dirty="0">
                <a:latin typeface="Arial" charset="0"/>
              </a:rPr>
              <a:t/>
            </a:r>
            <a:br>
              <a:rPr lang="en-US" dirty="0">
                <a:latin typeface="Arial" charset="0"/>
              </a:rPr>
            </a:br>
            <a:r>
              <a:rPr lang="en-US" dirty="0" err="1" smtClean="0">
                <a:latin typeface="Arial" charset="0"/>
              </a:rPr>
              <a:t>ARP</a:t>
            </a:r>
            <a:r>
              <a:rPr lang="en-US" dirty="0" smtClean="0">
                <a:latin typeface="Arial" charset="0"/>
              </a:rPr>
              <a:t> Operation</a:t>
            </a:r>
            <a:endParaRPr lang="en-US" dirty="0">
              <a:latin typeface="Arial" charset="0"/>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072" y="1262063"/>
            <a:ext cx="6034878" cy="50568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59595219"/>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Physical Layer Fundamental Principles</a:t>
            </a:r>
          </a:p>
        </p:txBody>
      </p:sp>
      <p:graphicFrame>
        <p:nvGraphicFramePr>
          <p:cNvPr id="5" name="Table 4"/>
          <p:cNvGraphicFramePr>
            <a:graphicFrameLocks noGrp="1"/>
          </p:cNvGraphicFramePr>
          <p:nvPr>
            <p:extLst>
              <p:ext uri="{D42A27DB-BD31-4B8C-83A1-F6EECF244321}">
                <p14:modId xmlns:p14="http://schemas.microsoft.com/office/powerpoint/2010/main" val="1634704687"/>
              </p:ext>
            </p:extLst>
          </p:nvPr>
        </p:nvGraphicFramePr>
        <p:xfrm>
          <a:off x="781050" y="1535113"/>
          <a:ext cx="7862888" cy="4971615"/>
        </p:xfrm>
        <a:graphic>
          <a:graphicData uri="http://schemas.openxmlformats.org/drawingml/2006/table">
            <a:tbl>
              <a:tblPr firstRow="1" bandRow="1">
                <a:tableStyleId>{5C22544A-7EE6-4342-B048-85BDC9FD1C3A}</a:tableStyleId>
              </a:tblPr>
              <a:tblGrid>
                <a:gridCol w="1258062"/>
                <a:gridCol w="1808464"/>
                <a:gridCol w="2752011"/>
                <a:gridCol w="2044351"/>
              </a:tblGrid>
              <a:tr h="643395">
                <a:tc>
                  <a:txBody>
                    <a:bodyPr/>
                    <a:lstStyle/>
                    <a:p>
                      <a:pPr algn="ctr"/>
                      <a:r>
                        <a:rPr lang="en-CA" sz="1600" dirty="0" smtClean="0"/>
                        <a:t>Media</a:t>
                      </a:r>
                      <a:endParaRPr lang="en-CA" sz="1600" dirty="0"/>
                    </a:p>
                  </a:txBody>
                  <a:tcPr marL="91441" marR="91441" marT="45730" marB="45730" anchor="ctr"/>
                </a:tc>
                <a:tc>
                  <a:txBody>
                    <a:bodyPr/>
                    <a:lstStyle/>
                    <a:p>
                      <a:pPr algn="l"/>
                      <a:r>
                        <a:rPr lang="en-CA" sz="1600" b="1" dirty="0" smtClean="0"/>
                        <a:t>Physical Components</a:t>
                      </a:r>
                      <a:endParaRPr lang="en-CA" sz="1600" dirty="0"/>
                    </a:p>
                  </a:txBody>
                  <a:tcPr marL="91441" marR="91441" marT="45730" marB="45730" anchor="ctr"/>
                </a:tc>
                <a:tc>
                  <a:txBody>
                    <a:bodyPr/>
                    <a:lstStyle/>
                    <a:p>
                      <a:pPr algn="l"/>
                      <a:r>
                        <a:rPr lang="en-CA" sz="1600" dirty="0" smtClean="0"/>
                        <a:t>Frame Encoding Technique</a:t>
                      </a:r>
                      <a:endParaRPr lang="en-CA" sz="1600" dirty="0"/>
                    </a:p>
                  </a:txBody>
                  <a:tcPr marL="91441" marR="91441" marT="45730" marB="45730" anchor="ctr"/>
                </a:tc>
                <a:tc>
                  <a:txBody>
                    <a:bodyPr/>
                    <a:lstStyle/>
                    <a:p>
                      <a:pPr algn="l"/>
                      <a:r>
                        <a:rPr lang="en-CA" sz="1600" dirty="0" smtClean="0"/>
                        <a:t>Signalling Method</a:t>
                      </a:r>
                      <a:endParaRPr lang="en-CA" sz="1600" dirty="0"/>
                    </a:p>
                  </a:txBody>
                  <a:tcPr marL="91441" marR="91441" marT="45730" marB="45730" anchor="ctr"/>
                </a:tc>
              </a:tr>
              <a:tr h="1727010">
                <a:tc>
                  <a:txBody>
                    <a:bodyPr/>
                    <a:lstStyle/>
                    <a:p>
                      <a:pPr algn="ctr"/>
                      <a:r>
                        <a:rPr lang="en-CA" sz="1400" b="1" dirty="0" smtClean="0"/>
                        <a:t>Copper Cable</a:t>
                      </a:r>
                      <a:endParaRPr lang="en-CA" sz="1400" b="1" dirty="0"/>
                    </a:p>
                  </a:txBody>
                  <a:tcPr marL="91441" marR="91441" marT="45730" marB="45730" anchor="ctr"/>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UTP</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Coaxial</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Connectors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NICs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Ports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Interfaces</a:t>
                      </a:r>
                      <a:endParaRPr lang="en-CA" sz="1400" kern="1200" dirty="0">
                        <a:solidFill>
                          <a:schemeClr val="dk1"/>
                        </a:solidFill>
                        <a:latin typeface="+mn-lt"/>
                        <a:ea typeface="+mn-ea"/>
                        <a:cs typeface="+mn-cs"/>
                      </a:endParaRP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Manchester Encoding</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Non-Return to Zero (NRZ) techniques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4B/5B codes are used with Multi-Level Transition Level 3 (MLT-3) signaling</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8B/10B</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PAM5</a:t>
                      </a:r>
                    </a:p>
                  </a:txBody>
                  <a:tcPr marL="91441" marR="91441" marT="45730" marB="45730"/>
                </a:tc>
                <a:tc>
                  <a:txBody>
                    <a:bodyPr/>
                    <a:lstStyle/>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Changes in the electromagnetic field</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Intensity of the electromagnetic field </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Phase of the electromagnetic wave</a:t>
                      </a:r>
                    </a:p>
                  </a:txBody>
                  <a:tcPr marL="91441" marR="91441" marT="45730" marB="45730"/>
                </a:tc>
              </a:tr>
              <a:tr h="1523832">
                <a:tc>
                  <a:txBody>
                    <a:bodyPr/>
                    <a:lstStyle/>
                    <a:p>
                      <a:pPr algn="ctr"/>
                      <a:r>
                        <a:rPr lang="en-CA" sz="1400" b="1" dirty="0" smtClean="0"/>
                        <a:t>Fiber Optic Cable</a:t>
                      </a:r>
                      <a:endParaRPr lang="en-CA" sz="1400" b="1" dirty="0"/>
                    </a:p>
                  </a:txBody>
                  <a:tcPr marL="91441" marR="91441" marT="45730" marB="45730" anchor="ctr"/>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Single-mode Fiber</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Multimode Fiber</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Connectors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NICs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Interfaces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Lasers and LEDs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Photoreceptors</a:t>
                      </a: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Pulses of light</a:t>
                      </a:r>
                    </a:p>
                    <a:p>
                      <a:pPr marL="174625" indent="-174625" algn="l" defTabSz="914400" rtl="0" eaLnBrk="1" latinLnBrk="0" hangingPunct="1">
                        <a:buFont typeface="Arial" pitchFamily="34" charset="0"/>
                        <a:buChar char="•"/>
                      </a:pPr>
                      <a:r>
                        <a:rPr lang="en-CA" sz="1400" dirty="0" smtClean="0"/>
                        <a:t>Wavelength multiplexing using different colors</a:t>
                      </a:r>
                      <a:endParaRPr lang="en-CA" sz="1400" kern="1200" dirty="0">
                        <a:solidFill>
                          <a:schemeClr val="dk1"/>
                        </a:solidFill>
                        <a:latin typeface="+mn-lt"/>
                        <a:ea typeface="+mn-ea"/>
                        <a:cs typeface="+mn-cs"/>
                      </a:endParaRPr>
                    </a:p>
                  </a:txBody>
                  <a:tcPr marL="91441" marR="91441" marT="45730" marB="45730"/>
                </a:tc>
                <a:tc>
                  <a:txBody>
                    <a:bodyPr/>
                    <a:lstStyle/>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A pulse equals 1.</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No pulse is 0. </a:t>
                      </a:r>
                    </a:p>
                  </a:txBody>
                  <a:tcPr marL="91441" marR="91441" marT="45730" marB="45730"/>
                </a:tc>
              </a:tr>
              <a:tr h="914299">
                <a:tc>
                  <a:txBody>
                    <a:bodyPr/>
                    <a:lstStyle/>
                    <a:p>
                      <a:pPr algn="ctr"/>
                      <a:r>
                        <a:rPr lang="en-CA" sz="1400" b="1" dirty="0" smtClean="0"/>
                        <a:t>Wireless Media</a:t>
                      </a:r>
                      <a:endParaRPr lang="en-CA" sz="1400" b="1" dirty="0"/>
                    </a:p>
                  </a:txBody>
                  <a:tcPr marL="91441" marR="91441" marT="45730" marB="45730" anchor="ctr"/>
                </a:tc>
                <a:tc>
                  <a:txBody>
                    <a:bodyPr/>
                    <a:lstStyle/>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Access Points</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NICs</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Radio</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Antennae </a:t>
                      </a: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DSSS (direct-sequence spread-spectrum)</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OFDM (orthogonal frequency division multiplexing)</a:t>
                      </a:r>
                      <a:endParaRPr lang="en-CA" sz="1400" kern="1200" dirty="0">
                        <a:solidFill>
                          <a:schemeClr val="dk1"/>
                        </a:solidFill>
                        <a:latin typeface="+mn-lt"/>
                        <a:ea typeface="+mn-ea"/>
                        <a:cs typeface="+mn-cs"/>
                      </a:endParaRP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Radio waves</a:t>
                      </a:r>
                      <a:endParaRPr lang="en-CA" sz="1400" kern="1200" dirty="0">
                        <a:solidFill>
                          <a:schemeClr val="dk1"/>
                        </a:solidFill>
                        <a:latin typeface="+mn-lt"/>
                        <a:ea typeface="+mn-ea"/>
                        <a:cs typeface="+mn-cs"/>
                      </a:endParaRPr>
                    </a:p>
                  </a:txBody>
                  <a:tcPr marL="91441" marR="91441" marT="45730" marB="45730"/>
                </a:tc>
              </a:tr>
            </a:tbl>
          </a:graphicData>
        </a:graphic>
      </p:graphicFrame>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Copper Cabling</a:t>
            </a:r>
            <a:br>
              <a:rPr lang="en-US" sz="1800">
                <a:latin typeface="Arial" charset="0"/>
              </a:rPr>
            </a:br>
            <a:r>
              <a:rPr lang="en-US">
                <a:latin typeface="Arial" charset="0"/>
              </a:rPr>
              <a:t>Copper Media</a:t>
            </a:r>
          </a:p>
        </p:txBody>
      </p:sp>
      <p:pic>
        <p:nvPicPr>
          <p:cNvPr id="35842" name="Picture 3">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5603719" y="1988682"/>
            <a:ext cx="1938039" cy="181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07739" y="1798639"/>
            <a:ext cx="2619786" cy="21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606" y="4710113"/>
            <a:ext cx="4825094" cy="144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301830" y="1836738"/>
            <a:ext cx="2559469" cy="27019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dirty="0"/>
          </a:p>
        </p:txBody>
      </p:sp>
      <p:sp>
        <p:nvSpPr>
          <p:cNvPr id="35846" name="TextBox 7"/>
          <p:cNvSpPr txBox="1">
            <a:spLocks noChangeArrowheads="1"/>
          </p:cNvSpPr>
          <p:nvPr/>
        </p:nvSpPr>
        <p:spPr bwMode="auto">
          <a:xfrm>
            <a:off x="5647407" y="3861690"/>
            <a:ext cx="1832894"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smtClean="0"/>
              <a:t>Shielded Twisted Pair (STP) Cable</a:t>
            </a:r>
            <a:endParaRPr lang="en-CA" sz="1400" dirty="0"/>
          </a:p>
        </p:txBody>
      </p:sp>
      <p:sp>
        <p:nvSpPr>
          <p:cNvPr id="9" name="Rectangle 8"/>
          <p:cNvSpPr/>
          <p:nvPr/>
        </p:nvSpPr>
        <p:spPr>
          <a:xfrm>
            <a:off x="1591932" y="1855788"/>
            <a:ext cx="2849893" cy="26828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dirty="0"/>
          </a:p>
        </p:txBody>
      </p:sp>
      <p:sp>
        <p:nvSpPr>
          <p:cNvPr id="35848" name="TextBox 9"/>
          <p:cNvSpPr txBox="1">
            <a:spLocks noChangeArrowheads="1"/>
          </p:cNvSpPr>
          <p:nvPr/>
        </p:nvSpPr>
        <p:spPr bwMode="auto">
          <a:xfrm>
            <a:off x="2134269" y="3895027"/>
            <a:ext cx="183197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smtClean="0"/>
              <a:t>Unshielded Twisted Pair (UTP) Cable</a:t>
            </a:r>
            <a:endParaRPr lang="en-CA" sz="1400" dirty="0"/>
          </a:p>
        </p:txBody>
      </p:sp>
      <p:sp>
        <p:nvSpPr>
          <p:cNvPr id="11" name="Rectangle 10"/>
          <p:cNvSpPr/>
          <p:nvPr/>
        </p:nvSpPr>
        <p:spPr>
          <a:xfrm>
            <a:off x="2233271" y="4633913"/>
            <a:ext cx="5211763" cy="1862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dirty="0"/>
          </a:p>
        </p:txBody>
      </p:sp>
      <p:sp>
        <p:nvSpPr>
          <p:cNvPr id="35850" name="TextBox 11"/>
          <p:cNvSpPr txBox="1">
            <a:spLocks noChangeArrowheads="1"/>
          </p:cNvSpPr>
          <p:nvPr/>
        </p:nvSpPr>
        <p:spPr bwMode="auto">
          <a:xfrm>
            <a:off x="2514600" y="6356350"/>
            <a:ext cx="4687888"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smtClean="0"/>
              <a:t>Coaxial Cable</a:t>
            </a:r>
            <a:endParaRPr lang="en-CA" sz="1400" dirty="0"/>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sz="1800" dirty="0" smtClean="0">
                <a:latin typeface="Arial" charset="0"/>
              </a:rPr>
              <a:t>Copper Cabling</a:t>
            </a:r>
            <a:r>
              <a:rPr lang="en-US" sz="1800" dirty="0">
                <a:latin typeface="Arial" charset="0"/>
              </a:rPr>
              <a:t/>
            </a:r>
            <a:br>
              <a:rPr lang="en-US" sz="1800" dirty="0">
                <a:latin typeface="Arial" charset="0"/>
              </a:rPr>
            </a:br>
            <a:r>
              <a:rPr lang="en-US" dirty="0" smtClean="0">
                <a:latin typeface="Arial" charset="0"/>
              </a:rPr>
              <a:t>UTP Cable</a:t>
            </a:r>
            <a:endParaRPr lang="en-US" dirty="0">
              <a:latin typeface="Arial" charset="0"/>
            </a:endParaRPr>
          </a:p>
        </p:txBody>
      </p:sp>
      <p:pic>
        <p:nvPicPr>
          <p:cNvPr id="2" name="Picture 1"/>
          <p:cNvPicPr>
            <a:picLocks noChangeAspect="1"/>
          </p:cNvPicPr>
          <p:nvPr/>
        </p:nvPicPr>
        <p:blipFill>
          <a:blip r:embed="rId3"/>
          <a:stretch>
            <a:fillRect/>
          </a:stretch>
        </p:blipFill>
        <p:spPr>
          <a:xfrm>
            <a:off x="484307" y="1544824"/>
            <a:ext cx="8250721" cy="4512767"/>
          </a:xfrm>
          <a:prstGeom prst="rect">
            <a:avLst/>
          </a:prstGeom>
        </p:spPr>
      </p:pic>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sz="1800" dirty="0">
                <a:latin typeface="Arial" charset="0"/>
              </a:rPr>
              <a:t>Copper Cabling</a:t>
            </a:r>
            <a:br>
              <a:rPr lang="en-US" sz="1800" dirty="0">
                <a:latin typeface="Arial" charset="0"/>
              </a:rPr>
            </a:br>
            <a:r>
              <a:rPr lang="en-US" dirty="0" smtClean="0">
                <a:latin typeface="Arial" charset="0"/>
              </a:rPr>
              <a:t>STP Cable</a:t>
            </a:r>
            <a:endParaRPr lang="en-US" dirty="0">
              <a:latin typeface="Arial" charset="0"/>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1830387"/>
            <a:ext cx="4967288" cy="43882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9" name="TextBox 4"/>
          <p:cNvSpPr txBox="1">
            <a:spLocks noChangeArrowheads="1"/>
          </p:cNvSpPr>
          <p:nvPr/>
        </p:nvSpPr>
        <p:spPr bwMode="auto">
          <a:xfrm>
            <a:off x="4170808" y="2292350"/>
            <a:ext cx="1188147"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dirty="0"/>
              <a:t>Foil Shields</a:t>
            </a:r>
          </a:p>
        </p:txBody>
      </p:sp>
      <p:cxnSp>
        <p:nvCxnSpPr>
          <p:cNvPr id="6" name="Straight Arrow Connector 5"/>
          <p:cNvCxnSpPr/>
          <p:nvPr/>
        </p:nvCxnSpPr>
        <p:spPr>
          <a:xfrm>
            <a:off x="4938713" y="2568575"/>
            <a:ext cx="0" cy="1641475"/>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9941" name="TextBox 6"/>
          <p:cNvSpPr txBox="1">
            <a:spLocks noChangeArrowheads="1"/>
          </p:cNvSpPr>
          <p:nvPr/>
        </p:nvSpPr>
        <p:spPr bwMode="auto">
          <a:xfrm>
            <a:off x="2742729" y="1897063"/>
            <a:ext cx="2034531" cy="2862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t>Braided or Foil Shield</a:t>
            </a:r>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57677" y="280092"/>
            <a:ext cx="8772157" cy="838200"/>
          </a:xfrm>
        </p:spPr>
        <p:txBody>
          <a:bodyPr/>
          <a:lstStyle/>
          <a:p>
            <a:pPr eaLnBrk="1" hangingPunct="1"/>
            <a:r>
              <a:rPr lang="en-US" dirty="0">
                <a:latin typeface="Arial" charset="0"/>
              </a:rPr>
              <a:t/>
            </a:r>
            <a:br>
              <a:rPr lang="en-US" dirty="0">
                <a:latin typeface="Arial" charset="0"/>
              </a:rPr>
            </a:br>
            <a:r>
              <a:rPr lang="en-US" dirty="0" smtClean="0">
                <a:latin typeface="Arial" charset="0"/>
              </a:rPr>
              <a:t>Network Components</a:t>
            </a:r>
            <a:endParaRPr lang="en-US" dirty="0">
              <a:solidFill>
                <a:srgbClr val="00B0F0"/>
              </a:solidFill>
              <a:latin typeface="Arial" charset="0"/>
            </a:endParaRPr>
          </a:p>
        </p:txBody>
      </p:sp>
      <p:sp>
        <p:nvSpPr>
          <p:cNvPr id="2" name="Content Placeholder 1"/>
          <p:cNvSpPr>
            <a:spLocks noGrp="1"/>
          </p:cNvSpPr>
          <p:nvPr>
            <p:ph idx="1"/>
          </p:nvPr>
        </p:nvSpPr>
        <p:spPr>
          <a:xfrm>
            <a:off x="193868" y="1232592"/>
            <a:ext cx="4993592" cy="5093780"/>
          </a:xfrm>
        </p:spPr>
        <p:txBody>
          <a:bodyPr>
            <a:normAutofit/>
          </a:bodyPr>
          <a:lstStyle/>
          <a:p>
            <a:r>
              <a:rPr lang="en-US" sz="2000" dirty="0" smtClean="0"/>
              <a:t>End Devices</a:t>
            </a:r>
          </a:p>
          <a:p>
            <a:pPr marL="461963" lvl="1" indent="-230188"/>
            <a:r>
              <a:rPr lang="en-US" sz="1600" dirty="0" smtClean="0"/>
              <a:t>Either the source or destination of a message</a:t>
            </a:r>
          </a:p>
          <a:p>
            <a:pPr marL="461963" lvl="1" indent="-230188"/>
            <a:r>
              <a:rPr lang="en-US" sz="1600" dirty="0" smtClean="0"/>
              <a:t>Name some end devices</a:t>
            </a:r>
          </a:p>
          <a:p>
            <a:r>
              <a:rPr lang="en-US" sz="2000" dirty="0" smtClean="0"/>
              <a:t>Intermediary Network Devices</a:t>
            </a:r>
          </a:p>
          <a:p>
            <a:pPr marL="461963" lvl="1" indent="-230188"/>
            <a:r>
              <a:rPr lang="en-US" sz="1600" dirty="0" smtClean="0"/>
              <a:t>Connect </a:t>
            </a:r>
            <a:r>
              <a:rPr lang="en-US" sz="1600" dirty="0"/>
              <a:t>multiple individual networks to form an </a:t>
            </a:r>
            <a:r>
              <a:rPr lang="en-US" sz="1600" dirty="0" smtClean="0"/>
              <a:t>internetwork</a:t>
            </a:r>
          </a:p>
          <a:p>
            <a:pPr marL="461963" lvl="1" indent="-230188"/>
            <a:r>
              <a:rPr lang="en-US" sz="1600" dirty="0"/>
              <a:t>Connect the individual end devices to the network</a:t>
            </a:r>
          </a:p>
          <a:p>
            <a:pPr marL="461963" lvl="1" indent="-230188"/>
            <a:r>
              <a:rPr lang="en-US" sz="1600" dirty="0"/>
              <a:t>Ensure data flows across the </a:t>
            </a:r>
            <a:r>
              <a:rPr lang="en-US" sz="1600" dirty="0" smtClean="0"/>
              <a:t>network</a:t>
            </a:r>
          </a:p>
          <a:p>
            <a:pPr marL="461963" lvl="1" indent="-230188"/>
            <a:r>
              <a:rPr lang="en-US" sz="1600" dirty="0" smtClean="0"/>
              <a:t>Provide connectivity</a:t>
            </a:r>
          </a:p>
          <a:p>
            <a:pPr marL="241301" indent="-230188"/>
            <a:r>
              <a:rPr lang="en-US" sz="2400" dirty="0" smtClean="0"/>
              <a:t>Network Media</a:t>
            </a:r>
          </a:p>
          <a:p>
            <a:pPr lvl="1"/>
            <a:r>
              <a:rPr lang="en-US" sz="1600" dirty="0" smtClean="0"/>
              <a:t>Provide the pathway for data transmission</a:t>
            </a:r>
          </a:p>
          <a:p>
            <a:pPr lvl="1"/>
            <a:r>
              <a:rPr lang="en-US" sz="1600" dirty="0" smtClean="0"/>
              <a:t>Interconnect devices</a:t>
            </a:r>
          </a:p>
          <a:p>
            <a:pPr lvl="1"/>
            <a:r>
              <a:rPr lang="en-US" sz="1600" dirty="0" smtClean="0"/>
              <a:t>Name the three types of media</a:t>
            </a:r>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47573" y="3141374"/>
            <a:ext cx="4182261" cy="3535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7094960"/>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Copper Cabling</a:t>
            </a:r>
            <a:br>
              <a:rPr lang="en-US" sz="1800">
                <a:latin typeface="Arial" charset="0"/>
              </a:rPr>
            </a:br>
            <a:r>
              <a:rPr lang="en-US">
                <a:latin typeface="Arial" charset="0"/>
              </a:rPr>
              <a:t>Coaxial Cable</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81" y="1804988"/>
            <a:ext cx="8035270" cy="46720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UTP </a:t>
            </a:r>
            <a:r>
              <a:rPr lang="en-US" dirty="0" smtClean="0">
                <a:latin typeface="Arial" charset="0"/>
              </a:rPr>
              <a:t>Cabling</a:t>
            </a:r>
            <a:endParaRPr lang="en-US" dirty="0">
              <a:latin typeface="Arial" charset="0"/>
            </a:endParaRPr>
          </a:p>
        </p:txBody>
      </p:sp>
      <p:sp>
        <p:nvSpPr>
          <p:cNvPr id="6" name="Rectangle 34"/>
          <p:cNvSpPr txBox="1">
            <a:spLocks noChangeArrowheads="1"/>
          </p:cNvSpPr>
          <p:nvPr/>
        </p:nvSpPr>
        <p:spPr bwMode="auto">
          <a:xfrm>
            <a:off x="289717" y="1323184"/>
            <a:ext cx="7940675" cy="46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n-US" sz="2000" dirty="0"/>
              <a:t>UTP cable does not use shielding to counter the effects of EMI and RFI. Instead, cable designers have discovered that they can limit the negative effect of crosstalk by</a:t>
            </a:r>
            <a:r>
              <a:rPr lang="en-US" sz="2000" dirty="0" smtClean="0"/>
              <a:t>:</a:t>
            </a:r>
          </a:p>
          <a:p>
            <a:r>
              <a:rPr lang="en-US" sz="2000" dirty="0"/>
              <a:t>Cancellation</a:t>
            </a:r>
          </a:p>
          <a:p>
            <a:r>
              <a:rPr lang="en-US" sz="2000" dirty="0"/>
              <a:t>Varying the number of twists per wire </a:t>
            </a:r>
            <a:r>
              <a:rPr lang="en-US" sz="2000" dirty="0" smtClean="0"/>
              <a:t>pair</a:t>
            </a:r>
            <a:endParaRPr lang="en-US" sz="2000" dirty="0"/>
          </a:p>
        </p:txBody>
      </p:sp>
      <p:pic>
        <p:nvPicPr>
          <p:cNvPr id="3" name="Picture 2"/>
          <p:cNvPicPr>
            <a:picLocks noChangeAspect="1"/>
          </p:cNvPicPr>
          <p:nvPr/>
        </p:nvPicPr>
        <p:blipFill>
          <a:blip r:embed="rId3"/>
          <a:stretch>
            <a:fillRect/>
          </a:stretch>
        </p:blipFill>
        <p:spPr>
          <a:xfrm>
            <a:off x="4283433" y="3444032"/>
            <a:ext cx="4649355" cy="3077402"/>
          </a:xfrm>
          <a:prstGeom prst="rect">
            <a:avLst/>
          </a:prstGeom>
        </p:spPr>
      </p:pic>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UTP Cabling</a:t>
            </a:r>
            <a:br>
              <a:rPr lang="en-US" sz="1800">
                <a:latin typeface="Arial" charset="0"/>
              </a:rPr>
            </a:br>
            <a:r>
              <a:rPr lang="en-US">
                <a:latin typeface="Arial" charset="0"/>
              </a:rPr>
              <a:t>UTP Connectors</a:t>
            </a:r>
          </a:p>
        </p:txBody>
      </p:sp>
      <p:pic>
        <p:nvPicPr>
          <p:cNvPr id="5" name="Content Placeholder 4"/>
          <p:cNvPicPr>
            <a:picLocks noGrp="1" noChangeAspect="1"/>
          </p:cNvPicPr>
          <p:nvPr>
            <p:ph idx="1"/>
          </p:nvPr>
        </p:nvPicPr>
        <p:blipFill>
          <a:blip r:embed="rId3"/>
          <a:srcRect l="-8103" r="-8103"/>
          <a:stretch>
            <a:fillRect/>
          </a:stretch>
        </p:blipFill>
        <p:spPr/>
      </p:pic>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UTP Cabling</a:t>
            </a:r>
            <a:br>
              <a:rPr lang="en-US" sz="1800">
                <a:latin typeface="Arial" charset="0"/>
              </a:rPr>
            </a:br>
            <a:r>
              <a:rPr lang="en-US">
                <a:latin typeface="Arial" charset="0"/>
              </a:rPr>
              <a:t>Types of UTP Cable</a:t>
            </a:r>
          </a:p>
        </p:txBody>
      </p:sp>
      <p:pic>
        <p:nvPicPr>
          <p:cNvPr id="2" name="Picture 1"/>
          <p:cNvPicPr>
            <a:picLocks noChangeAspect="1"/>
          </p:cNvPicPr>
          <p:nvPr/>
        </p:nvPicPr>
        <p:blipFill>
          <a:blip r:embed="rId3"/>
          <a:stretch>
            <a:fillRect/>
          </a:stretch>
        </p:blipFill>
        <p:spPr>
          <a:xfrm>
            <a:off x="957853" y="1345234"/>
            <a:ext cx="7240879" cy="5200936"/>
          </a:xfrm>
          <a:prstGeom prst="rect">
            <a:avLst/>
          </a:prstGeom>
        </p:spPr>
      </p:pic>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Properties of Fiber Optic Cabling</a:t>
            </a:r>
          </a:p>
        </p:txBody>
      </p:sp>
      <p:sp>
        <p:nvSpPr>
          <p:cNvPr id="5" name="Content Placeholder 2"/>
          <p:cNvSpPr>
            <a:spLocks noGrp="1"/>
          </p:cNvSpPr>
          <p:nvPr>
            <p:ph idx="1"/>
          </p:nvPr>
        </p:nvSpPr>
        <p:spPr>
          <a:xfrm>
            <a:off x="212725" y="1379538"/>
            <a:ext cx="8734425" cy="5086350"/>
          </a:xfrm>
        </p:spPr>
        <p:txBody>
          <a:bodyPr/>
          <a:lstStyle/>
          <a:p>
            <a:pPr marL="0" indent="0">
              <a:buNone/>
            </a:pPr>
            <a:r>
              <a:rPr lang="en-US" sz="2000" dirty="0"/>
              <a:t>Fiber-optic cabling is now being used in four types of industry</a:t>
            </a:r>
            <a:r>
              <a:rPr lang="en-US" sz="2000" dirty="0" smtClean="0"/>
              <a:t>:</a:t>
            </a:r>
          </a:p>
          <a:p>
            <a:r>
              <a:rPr lang="en-US" sz="2000" dirty="0" smtClean="0"/>
              <a:t>Enterprise Networks</a:t>
            </a:r>
          </a:p>
          <a:p>
            <a:r>
              <a:rPr lang="en-US" sz="2000" dirty="0"/>
              <a:t>Fiber-to-the-</a:t>
            </a:r>
            <a:r>
              <a:rPr lang="en-US" sz="2000" dirty="0" smtClean="0"/>
              <a:t>home (FTTH) </a:t>
            </a:r>
            <a:r>
              <a:rPr lang="en-US" sz="2000" dirty="0"/>
              <a:t>and Access </a:t>
            </a:r>
            <a:r>
              <a:rPr lang="en-US" sz="2000" dirty="0" smtClean="0"/>
              <a:t>Networks</a:t>
            </a:r>
          </a:p>
          <a:p>
            <a:r>
              <a:rPr lang="en-US" sz="2000" dirty="0"/>
              <a:t>Long-Haul </a:t>
            </a:r>
            <a:r>
              <a:rPr lang="en-US" sz="2000" dirty="0" smtClean="0"/>
              <a:t>Networks</a:t>
            </a:r>
          </a:p>
          <a:p>
            <a:r>
              <a:rPr lang="en-US" sz="2000" dirty="0"/>
              <a:t>Submarine Networks</a:t>
            </a:r>
          </a:p>
        </p:txBody>
      </p:sp>
      <p:pic>
        <p:nvPicPr>
          <p:cNvPr id="2" name="Picture 1"/>
          <p:cNvPicPr>
            <a:picLocks noChangeAspect="1"/>
          </p:cNvPicPr>
          <p:nvPr/>
        </p:nvPicPr>
        <p:blipFill>
          <a:blip r:embed="rId3"/>
          <a:stretch>
            <a:fillRect/>
          </a:stretch>
        </p:blipFill>
        <p:spPr>
          <a:xfrm>
            <a:off x="4401965" y="2959513"/>
            <a:ext cx="4509106" cy="3629440"/>
          </a:xfrm>
          <a:prstGeom prst="rect">
            <a:avLst/>
          </a:prstGeom>
        </p:spPr>
      </p:pic>
    </p:spTree>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Network Fiber Connectors</a:t>
            </a:r>
          </a:p>
        </p:txBody>
      </p:sp>
      <p:pic>
        <p:nvPicPr>
          <p:cNvPr id="3" name="Content Placeholder 2"/>
          <p:cNvPicPr>
            <a:picLocks noGrp="1" noChangeAspect="1"/>
          </p:cNvPicPr>
          <p:nvPr>
            <p:ph idx="1"/>
          </p:nvPr>
        </p:nvPicPr>
        <p:blipFill>
          <a:blip r:embed="rId3"/>
          <a:srcRect l="-14989" r="-14989"/>
          <a:stretch>
            <a:fillRect/>
          </a:stretch>
        </p:blipFill>
        <p:spPr/>
      </p:pic>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334561802"/>
              </p:ext>
            </p:extLst>
          </p:nvPr>
        </p:nvGraphicFramePr>
        <p:xfrm>
          <a:off x="781050" y="1665648"/>
          <a:ext cx="7729538" cy="4668837"/>
        </p:xfrm>
        <a:graphic>
          <a:graphicData uri="http://schemas.openxmlformats.org/drawingml/2006/table">
            <a:tbl>
              <a:tblPr firstRow="1" bandRow="1">
                <a:tableStyleId>{2D5ABB26-0587-4C30-8999-92F81FD0307C}</a:tableStyleId>
              </a:tblPr>
              <a:tblGrid>
                <a:gridCol w="3181272"/>
                <a:gridCol w="4548266"/>
              </a:tblGrid>
              <a:tr h="2042153">
                <a:tc>
                  <a:txBody>
                    <a:bodyPr/>
                    <a:lstStyle/>
                    <a:p>
                      <a:endParaRPr lang="en-CA" sz="1800" dirty="0"/>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IEEE 802.11 standards</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Commonly referred to as Wi-Fi.</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Uses CSMA/CA</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Variations include:</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802.11a:</a:t>
                      </a:r>
                      <a:r>
                        <a:rPr lang="en-CA" sz="1400" kern="1200" baseline="0" dirty="0" smtClean="0">
                          <a:solidFill>
                            <a:schemeClr val="tx1"/>
                          </a:solidFill>
                          <a:latin typeface="+mn-lt"/>
                          <a:ea typeface="+mn-ea"/>
                          <a:cs typeface="+mn-cs"/>
                        </a:rPr>
                        <a:t> 54 Mbps, 5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802.11b:</a:t>
                      </a:r>
                      <a:r>
                        <a:rPr lang="en-CA" sz="1400" kern="1200" baseline="0" dirty="0" smtClean="0">
                          <a:solidFill>
                            <a:schemeClr val="tx1"/>
                          </a:solidFill>
                          <a:latin typeface="+mn-lt"/>
                          <a:ea typeface="+mn-ea"/>
                          <a:cs typeface="+mn-cs"/>
                        </a:rPr>
                        <a:t> 11 Mbps, 2.4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802.11g:</a:t>
                      </a:r>
                      <a:r>
                        <a:rPr lang="en-CA" sz="1400" kern="1200" baseline="0" dirty="0" smtClean="0">
                          <a:solidFill>
                            <a:schemeClr val="tx1"/>
                          </a:solidFill>
                          <a:latin typeface="+mn-lt"/>
                          <a:ea typeface="+mn-ea"/>
                          <a:cs typeface="+mn-cs"/>
                        </a:rPr>
                        <a:t> 54 Mbps, 2.4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802.11n:</a:t>
                      </a:r>
                      <a:r>
                        <a:rPr lang="en-CA" sz="1400" kern="1200" baseline="0" dirty="0" smtClean="0">
                          <a:solidFill>
                            <a:schemeClr val="tx1"/>
                          </a:solidFill>
                          <a:latin typeface="+mn-lt"/>
                          <a:ea typeface="+mn-ea"/>
                          <a:cs typeface="+mn-cs"/>
                        </a:rPr>
                        <a:t> 600 Mbps, 2.4 and 5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802.11ac:</a:t>
                      </a:r>
                      <a:r>
                        <a:rPr lang="en-CA" sz="1400" kern="1200" baseline="0" dirty="0" smtClean="0">
                          <a:solidFill>
                            <a:schemeClr val="tx1"/>
                          </a:solidFill>
                          <a:latin typeface="+mn-lt"/>
                          <a:ea typeface="+mn-ea"/>
                          <a:cs typeface="+mn-cs"/>
                        </a:rPr>
                        <a:t> 1 Gbps, 5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802.11ad:</a:t>
                      </a:r>
                      <a:r>
                        <a:rPr lang="en-CA" sz="1400" kern="1200" baseline="0" dirty="0" smtClean="0">
                          <a:solidFill>
                            <a:schemeClr val="tx1"/>
                          </a:solidFill>
                          <a:latin typeface="+mn-lt"/>
                          <a:ea typeface="+mn-ea"/>
                          <a:cs typeface="+mn-cs"/>
                        </a:rPr>
                        <a:t> 7 Gbps, 2.4 GHz, 5 GHz, and 60 GHz</a:t>
                      </a:r>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10303">
                <a:tc>
                  <a:txBody>
                    <a:bodyPr/>
                    <a:lstStyle/>
                    <a:p>
                      <a:endParaRPr lang="en-CA" sz="1800" dirty="0"/>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IEEE 802.15 standard</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Supports speeds up</a:t>
                      </a:r>
                      <a:r>
                        <a:rPr lang="en-CA" sz="1400" kern="1200" baseline="0" dirty="0" smtClean="0">
                          <a:solidFill>
                            <a:schemeClr val="tx1"/>
                          </a:solidFill>
                          <a:latin typeface="+mn-lt"/>
                          <a:ea typeface="+mn-ea"/>
                          <a:cs typeface="+mn-cs"/>
                        </a:rPr>
                        <a:t> to 3 Mb/s</a:t>
                      </a:r>
                      <a:endParaRPr lang="en-CA" sz="1400" kern="1200" dirty="0" smtClean="0">
                        <a:solidFill>
                          <a:schemeClr val="tx1"/>
                        </a:solidFill>
                        <a:latin typeface="+mn-lt"/>
                        <a:ea typeface="+mn-ea"/>
                        <a:cs typeface="+mn-cs"/>
                      </a:endParaRP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Provides device pairing over distances from 1 to 100 meters.</a:t>
                      </a:r>
                      <a:endParaRPr lang="en-CA" sz="1400" kern="1200" dirty="0">
                        <a:solidFill>
                          <a:schemeClr val="tx1"/>
                        </a:solidFill>
                        <a:latin typeface="+mn-lt"/>
                        <a:ea typeface="+mn-ea"/>
                        <a:cs typeface="+mn-cs"/>
                      </a:endParaRPr>
                    </a:p>
                  </a:txBody>
                  <a:tcPr marL="91434" marR="91434"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33500">
                <a:tc>
                  <a:txBody>
                    <a:bodyPr/>
                    <a:lstStyle/>
                    <a:p>
                      <a:endParaRPr lang="en-CA" sz="1800" dirty="0"/>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IEEE 802.16 standard</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Provides speeds up to 1 Gbps</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Uses a point-to-multipoint topology to provide wireless broadband access.</a:t>
                      </a:r>
                      <a:endParaRPr lang="en-CA" sz="1400" kern="1200" dirty="0">
                        <a:solidFill>
                          <a:schemeClr val="tx1"/>
                        </a:solidFill>
                        <a:latin typeface="+mn-lt"/>
                        <a:ea typeface="+mn-ea"/>
                        <a:cs typeface="+mn-cs"/>
                      </a:endParaRPr>
                    </a:p>
                  </a:txBody>
                  <a:tcPr marL="91434" marR="91434"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2722" name="Picture 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73420" y="5035468"/>
            <a:ext cx="219536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9" name="Rectangle 2"/>
          <p:cNvSpPr>
            <a:spLocks noGrp="1" noChangeArrowheads="1"/>
          </p:cNvSpPr>
          <p:nvPr>
            <p:ph type="title"/>
          </p:nvPr>
        </p:nvSpPr>
        <p:spPr/>
        <p:txBody>
          <a:bodyPr/>
          <a:lstStyle/>
          <a:p>
            <a:pPr eaLnBrk="1" hangingPunct="1"/>
            <a:r>
              <a:rPr lang="en-US" dirty="0" smtClean="0">
                <a:latin typeface="Arial" charset="0"/>
              </a:rPr>
              <a:t>Types </a:t>
            </a:r>
            <a:r>
              <a:rPr lang="en-US" dirty="0">
                <a:latin typeface="Arial" charset="0"/>
              </a:rPr>
              <a:t>of Wireless Media</a:t>
            </a:r>
          </a:p>
        </p:txBody>
      </p:sp>
      <p:pic>
        <p:nvPicPr>
          <p:cNvPr id="72720" name="Picture 10" descr="http://www.takenatech.com/Portals/0/Bluetooth_LOGO.gi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68942" y="4139973"/>
            <a:ext cx="25209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8942" y="2073049"/>
            <a:ext cx="2601118"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71843" y="381253"/>
            <a:ext cx="8772157" cy="838200"/>
          </a:xfrm>
        </p:spPr>
        <p:txBody>
          <a:bodyPr/>
          <a:lstStyle/>
          <a:p>
            <a:pPr eaLnBrk="1" hangingPunct="1"/>
            <a:r>
              <a:rPr lang="en-US" sz="1800" dirty="0" smtClean="0">
                <a:latin typeface="Arial" charset="0"/>
              </a:rPr>
              <a:t/>
            </a:r>
            <a:br>
              <a:rPr lang="en-US" sz="1800" dirty="0" smtClean="0">
                <a:latin typeface="Arial" charset="0"/>
              </a:rPr>
            </a:br>
            <a:r>
              <a:rPr lang="en-US" dirty="0" smtClean="0">
                <a:latin typeface="Arial" charset="0"/>
              </a:rPr>
              <a:t>Introduction to the Ethernet Frame</a:t>
            </a:r>
            <a:endParaRPr lang="en-US" dirty="0">
              <a:latin typeface="Arial" charset="0"/>
            </a:endParaRPr>
          </a:p>
        </p:txBody>
      </p:sp>
      <p:sp>
        <p:nvSpPr>
          <p:cNvPr id="3" name="Rectangle 2"/>
          <p:cNvSpPr/>
          <p:nvPr/>
        </p:nvSpPr>
        <p:spPr>
          <a:xfrm>
            <a:off x="626563" y="3845221"/>
            <a:ext cx="2685142" cy="2308324"/>
          </a:xfrm>
          <a:prstGeom prst="rect">
            <a:avLst/>
          </a:prstGeom>
        </p:spPr>
        <p:txBody>
          <a:bodyPr wrap="square">
            <a:spAutoFit/>
          </a:bodyPr>
          <a:lstStyle/>
          <a:p>
            <a:pPr algn="l"/>
            <a:r>
              <a:rPr lang="en-US" sz="2000" b="1" dirty="0"/>
              <a:t>Preamble and Start Frame Delimiter </a:t>
            </a:r>
            <a:r>
              <a:rPr lang="en-US" sz="2000" b="1" dirty="0" smtClean="0"/>
              <a:t>Fields</a:t>
            </a:r>
            <a:r>
              <a:rPr lang="en-US" sz="2000" b="1" dirty="0"/>
              <a:t> </a:t>
            </a:r>
            <a:r>
              <a:rPr lang="en-US" sz="2000" dirty="0"/>
              <a:t>– </a:t>
            </a:r>
          </a:p>
          <a:p>
            <a:pPr algn="l"/>
            <a:r>
              <a:rPr lang="en-US" sz="2000" dirty="0"/>
              <a:t>U</a:t>
            </a:r>
            <a:r>
              <a:rPr lang="en-US" sz="2000" dirty="0" smtClean="0"/>
              <a:t>sed for synchronization between the sending and receiving devices.</a:t>
            </a:r>
            <a:endParaRPr lang="en-US" sz="2000" dirty="0"/>
          </a:p>
        </p:txBody>
      </p:sp>
      <p:sp>
        <p:nvSpPr>
          <p:cNvPr id="4" name="TextBox 3"/>
          <p:cNvSpPr txBox="1"/>
          <p:nvPr/>
        </p:nvSpPr>
        <p:spPr>
          <a:xfrm>
            <a:off x="3701142" y="3845221"/>
            <a:ext cx="2685143" cy="2031325"/>
          </a:xfrm>
          <a:prstGeom prst="rect">
            <a:avLst/>
          </a:prstGeom>
          <a:noFill/>
        </p:spPr>
        <p:txBody>
          <a:bodyPr wrap="square" rtlCol="0">
            <a:spAutoFit/>
          </a:bodyPr>
          <a:lstStyle/>
          <a:p>
            <a:pPr algn="l"/>
            <a:r>
              <a:rPr lang="en-US" sz="2000" b="1" dirty="0"/>
              <a:t>Length/Type </a:t>
            </a:r>
            <a:r>
              <a:rPr lang="en-US" sz="2000" b="1" dirty="0" smtClean="0"/>
              <a:t>Field</a:t>
            </a:r>
            <a:r>
              <a:rPr lang="en-US" sz="2000" b="1" dirty="0"/>
              <a:t> </a:t>
            </a:r>
            <a:r>
              <a:rPr lang="en-US" sz="2000" dirty="0"/>
              <a:t>– </a:t>
            </a:r>
          </a:p>
          <a:p>
            <a:pPr algn="l"/>
            <a:r>
              <a:rPr lang="en-US" sz="2000" dirty="0"/>
              <a:t>D</a:t>
            </a:r>
            <a:r>
              <a:rPr lang="en-US" sz="2000" dirty="0" smtClean="0"/>
              <a:t>efines </a:t>
            </a:r>
            <a:r>
              <a:rPr lang="en-US" sz="2000" dirty="0"/>
              <a:t>the exact length of the frame's data </a:t>
            </a:r>
            <a:r>
              <a:rPr lang="en-US" sz="2000" dirty="0" smtClean="0"/>
              <a:t>field; describes </a:t>
            </a:r>
            <a:r>
              <a:rPr lang="en-US" sz="2000" dirty="0"/>
              <a:t>which protocol is </a:t>
            </a:r>
            <a:r>
              <a:rPr lang="en-US" sz="2000" dirty="0" smtClean="0"/>
              <a:t>implemented.</a:t>
            </a:r>
            <a:endParaRPr lang="en-US" sz="2000" dirty="0"/>
          </a:p>
          <a:p>
            <a:endParaRPr lang="en-US" sz="2000" dirty="0"/>
          </a:p>
        </p:txBody>
      </p:sp>
      <p:sp>
        <p:nvSpPr>
          <p:cNvPr id="5" name="TextBox 4"/>
          <p:cNvSpPr txBox="1"/>
          <p:nvPr/>
        </p:nvSpPr>
        <p:spPr>
          <a:xfrm>
            <a:off x="6792685" y="3845221"/>
            <a:ext cx="2075543" cy="2308324"/>
          </a:xfrm>
          <a:prstGeom prst="rect">
            <a:avLst/>
          </a:prstGeom>
          <a:noFill/>
        </p:spPr>
        <p:txBody>
          <a:bodyPr wrap="square" rtlCol="0">
            <a:spAutoFit/>
          </a:bodyPr>
          <a:lstStyle/>
          <a:p>
            <a:pPr algn="l"/>
            <a:r>
              <a:rPr lang="en-US" sz="2000" b="1" dirty="0"/>
              <a:t>Data and Pad </a:t>
            </a:r>
            <a:r>
              <a:rPr lang="en-US" sz="2000" b="1" dirty="0" smtClean="0"/>
              <a:t>Fields</a:t>
            </a:r>
            <a:r>
              <a:rPr lang="en-US" sz="2000" b="1" dirty="0"/>
              <a:t> </a:t>
            </a:r>
            <a:r>
              <a:rPr lang="en-US" sz="2000" dirty="0"/>
              <a:t>– </a:t>
            </a:r>
          </a:p>
          <a:p>
            <a:pPr algn="l"/>
            <a:r>
              <a:rPr lang="en-US" sz="2000" dirty="0" smtClean="0"/>
              <a:t>Contains </a:t>
            </a:r>
            <a:r>
              <a:rPr lang="en-US" sz="2000" dirty="0"/>
              <a:t>the encapsulated data from a higher </a:t>
            </a:r>
            <a:r>
              <a:rPr lang="en-US" sz="2000" dirty="0" smtClean="0"/>
              <a:t>layer, </a:t>
            </a:r>
            <a:r>
              <a:rPr lang="en-US" sz="2000" dirty="0"/>
              <a:t>an IPv4 </a:t>
            </a:r>
            <a:r>
              <a:rPr lang="en-US" sz="2000" dirty="0" smtClean="0"/>
              <a:t>packet.</a:t>
            </a:r>
            <a:endParaRPr lang="en-US" sz="2000" dirty="0"/>
          </a:p>
          <a:p>
            <a:endParaRPr lang="en-US" sz="20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41" y="1301341"/>
            <a:ext cx="8245894" cy="24377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38841" y="394392"/>
            <a:ext cx="8772157" cy="838200"/>
          </a:xfrm>
        </p:spPr>
        <p:txBody>
          <a:bodyPr/>
          <a:lstStyle/>
          <a:p>
            <a:pPr eaLnBrk="1" hangingPunct="1"/>
            <a:r>
              <a:rPr lang="en-US" sz="1800" dirty="0" smtClean="0">
                <a:latin typeface="Arial" charset="0"/>
              </a:rPr>
              <a:t/>
            </a:r>
            <a:br>
              <a:rPr lang="en-US" sz="1800" dirty="0" smtClean="0">
                <a:latin typeface="Arial" charset="0"/>
              </a:rPr>
            </a:br>
            <a:r>
              <a:rPr lang="en-US" dirty="0" smtClean="0">
                <a:latin typeface="Arial" charset="0"/>
              </a:rPr>
              <a:t>Introduction to the Ethernet Frame (cont.)</a:t>
            </a:r>
            <a:endParaRPr lang="en-US" dirty="0">
              <a:latin typeface="Arial" charset="0"/>
            </a:endParaRPr>
          </a:p>
        </p:txBody>
      </p:sp>
      <p:sp>
        <p:nvSpPr>
          <p:cNvPr id="2" name="Rectangle 1"/>
          <p:cNvSpPr/>
          <p:nvPr/>
        </p:nvSpPr>
        <p:spPr>
          <a:xfrm>
            <a:off x="704851" y="4120992"/>
            <a:ext cx="8040138" cy="1200329"/>
          </a:xfrm>
          <a:prstGeom prst="rect">
            <a:avLst/>
          </a:prstGeom>
        </p:spPr>
        <p:txBody>
          <a:bodyPr wrap="square">
            <a:spAutoFit/>
          </a:bodyPr>
          <a:lstStyle/>
          <a:p>
            <a:pPr algn="l"/>
            <a:r>
              <a:rPr lang="en-US" sz="2000" b="1" dirty="0"/>
              <a:t>Frame Check Sequence Field</a:t>
            </a:r>
            <a:endParaRPr lang="en-US" sz="2000" dirty="0"/>
          </a:p>
          <a:p>
            <a:pPr algn="l"/>
            <a:r>
              <a:rPr lang="en-US" sz="2000" dirty="0" smtClean="0"/>
              <a:t>Used to </a:t>
            </a:r>
            <a:r>
              <a:rPr lang="en-US" sz="2000" dirty="0"/>
              <a:t>detect errors in a </a:t>
            </a:r>
            <a:r>
              <a:rPr lang="en-US" sz="2000" dirty="0" smtClean="0"/>
              <a:t>frame with cyclic </a:t>
            </a:r>
            <a:r>
              <a:rPr lang="en-US" sz="2000" dirty="0"/>
              <a:t>redundancy </a:t>
            </a:r>
            <a:r>
              <a:rPr lang="en-US" sz="2000" dirty="0" smtClean="0"/>
              <a:t>check (4 bytes); if  calculations match at source and receiver, </a:t>
            </a:r>
            <a:r>
              <a:rPr lang="en-US" sz="2000" dirty="0"/>
              <a:t>no error occurred.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42" y="1463039"/>
            <a:ext cx="8345647" cy="24672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83472141"/>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371843" y="407187"/>
            <a:ext cx="8772157" cy="838200"/>
          </a:xfrm>
        </p:spPr>
        <p:txBody>
          <a:bodyPr/>
          <a:lstStyle/>
          <a:p>
            <a:pPr eaLnBrk="1" hangingPunct="1"/>
            <a:r>
              <a:rPr lang="en-US" sz="1800" dirty="0" smtClean="0">
                <a:latin typeface="Arial" charset="0"/>
              </a:rPr>
              <a:t/>
            </a:r>
            <a:br>
              <a:rPr lang="en-US" sz="1800" dirty="0" smtClean="0">
                <a:latin typeface="Arial" charset="0"/>
              </a:rPr>
            </a:br>
            <a:r>
              <a:rPr lang="en-US" sz="2800" dirty="0" smtClean="0">
                <a:latin typeface="Arial" charset="0"/>
              </a:rPr>
              <a:t>End-to-End Connectivity, MAC, and IP (cont.)</a:t>
            </a:r>
            <a:endParaRPr lang="en-US" sz="2800" dirty="0">
              <a:latin typeface="Arial"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043" y="1586551"/>
            <a:ext cx="6671009" cy="48424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87946826"/>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smtClean="0">
                <a:latin typeface="Arial" charset="0"/>
              </a:rPr>
              <a:t>Network Components</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4993592" cy="5093780"/>
          </a:xfrm>
        </p:spPr>
        <p:txBody>
          <a:bodyPr>
            <a:normAutofit/>
          </a:bodyPr>
          <a:lstStyle/>
          <a:p>
            <a:r>
              <a:rPr lang="en-US" sz="2000" dirty="0" smtClean="0"/>
              <a:t>Network Representations</a:t>
            </a:r>
          </a:p>
          <a:p>
            <a:pPr lvl="1"/>
            <a:r>
              <a:rPr lang="en-US" sz="1600" dirty="0"/>
              <a:t>W</a:t>
            </a:r>
            <a:r>
              <a:rPr lang="en-US" sz="1600" dirty="0" smtClean="0"/>
              <a:t>hat do the symbols represent?</a:t>
            </a:r>
          </a:p>
          <a:p>
            <a:r>
              <a:rPr lang="en-US" sz="2000" dirty="0" smtClean="0"/>
              <a:t>Topology Diagrams</a:t>
            </a:r>
          </a:p>
          <a:p>
            <a:pPr marL="461963" lvl="1" indent="-230188">
              <a:buFont typeface="Arial" panose="020B0604020202020204" pitchFamily="34" charset="0"/>
              <a:buChar char="•"/>
            </a:pPr>
            <a:r>
              <a:rPr lang="en-US" sz="1600" dirty="0" smtClean="0"/>
              <a:t>Physical</a:t>
            </a:r>
          </a:p>
          <a:p>
            <a:pPr marL="461963" lvl="1" indent="-230188">
              <a:buFont typeface="Arial" panose="020B0604020202020204" pitchFamily="34" charset="0"/>
              <a:buChar char="•"/>
            </a:pPr>
            <a:r>
              <a:rPr lang="en-US" sz="1600" dirty="0" smtClean="0"/>
              <a:t>Logical</a:t>
            </a:r>
          </a:p>
          <a:p>
            <a:pPr marL="522288" indent="-285750">
              <a:buFont typeface="Arial" panose="020B0604020202020204" pitchFamily="34" charset="0"/>
              <a:buChar char="•"/>
            </a:pPr>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624" y="1232592"/>
            <a:ext cx="1434921" cy="9904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2287" y="2890593"/>
            <a:ext cx="1219048" cy="88888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837" y="4142245"/>
            <a:ext cx="2336508" cy="30476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671" y="5132721"/>
            <a:ext cx="1396825" cy="63492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6821" y="4834308"/>
            <a:ext cx="1333333" cy="104127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1721" y="3126372"/>
            <a:ext cx="1219048" cy="101587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9182" y="4925663"/>
            <a:ext cx="1701587" cy="787302"/>
          </a:xfrm>
          <a:prstGeom prst="rect">
            <a:avLst/>
          </a:prstGeom>
        </p:spPr>
      </p:pic>
    </p:spTree>
    <p:extLst>
      <p:ext uri="{BB962C8B-B14F-4D97-AF65-F5344CB8AC3E}">
        <p14:creationId xmlns:p14="http://schemas.microsoft.com/office/powerpoint/2010/main" val="2014576982"/>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LAN and WAN Frames</a:t>
            </a:r>
          </a:p>
        </p:txBody>
      </p:sp>
      <p:pic>
        <p:nvPicPr>
          <p:cNvPr id="2" name="Picture 1"/>
          <p:cNvPicPr>
            <a:picLocks noChangeAspect="1"/>
          </p:cNvPicPr>
          <p:nvPr/>
        </p:nvPicPr>
        <p:blipFill>
          <a:blip r:embed="rId3"/>
          <a:stretch>
            <a:fillRect/>
          </a:stretch>
        </p:blipFill>
        <p:spPr>
          <a:xfrm>
            <a:off x="1022428" y="1252691"/>
            <a:ext cx="7103181" cy="5167610"/>
          </a:xfrm>
          <a:prstGeom prst="rect">
            <a:avLst/>
          </a:prstGeom>
        </p:spPr>
      </p:pic>
      <p:pic>
        <p:nvPicPr>
          <p:cNvPr id="3" name="Picture 2"/>
          <p:cNvPicPr>
            <a:picLocks noChangeAspect="1"/>
          </p:cNvPicPr>
          <p:nvPr/>
        </p:nvPicPr>
        <p:blipFill>
          <a:blip r:embed="rId4"/>
          <a:stretch>
            <a:fillRect/>
          </a:stretch>
        </p:blipFill>
        <p:spPr>
          <a:xfrm>
            <a:off x="4259421" y="4155977"/>
            <a:ext cx="1519973" cy="267147"/>
          </a:xfrm>
          <a:prstGeom prst="rect">
            <a:avLst/>
          </a:prstGeom>
        </p:spPr>
      </p:pic>
      <p:pic>
        <p:nvPicPr>
          <p:cNvPr id="6" name="Picture 5"/>
          <p:cNvPicPr>
            <a:picLocks noChangeAspect="1"/>
          </p:cNvPicPr>
          <p:nvPr/>
        </p:nvPicPr>
        <p:blipFill>
          <a:blip r:embed="rId5"/>
          <a:stretch>
            <a:fillRect/>
          </a:stretch>
        </p:blipFill>
        <p:spPr>
          <a:xfrm>
            <a:off x="3995198" y="2902872"/>
            <a:ext cx="1504385" cy="282642"/>
          </a:xfrm>
          <a:prstGeom prst="rect">
            <a:avLst/>
          </a:prstGeom>
        </p:spPr>
      </p:pic>
      <p:pic>
        <p:nvPicPr>
          <p:cNvPr id="7" name="Picture 6"/>
          <p:cNvPicPr>
            <a:picLocks noChangeAspect="1"/>
          </p:cNvPicPr>
          <p:nvPr/>
        </p:nvPicPr>
        <p:blipFill>
          <a:blip r:embed="rId6"/>
          <a:stretch>
            <a:fillRect/>
          </a:stretch>
        </p:blipFill>
        <p:spPr>
          <a:xfrm>
            <a:off x="2154959" y="2829548"/>
            <a:ext cx="1633413" cy="302483"/>
          </a:xfrm>
          <a:prstGeom prst="rect">
            <a:avLst/>
          </a:prstGeom>
        </p:spPr>
      </p:pic>
      <p:pic>
        <p:nvPicPr>
          <p:cNvPr id="8" name="Picture 7"/>
          <p:cNvPicPr>
            <a:picLocks noChangeAspect="1"/>
          </p:cNvPicPr>
          <p:nvPr/>
        </p:nvPicPr>
        <p:blipFill>
          <a:blip r:embed="rId7"/>
          <a:stretch>
            <a:fillRect/>
          </a:stretch>
        </p:blipFill>
        <p:spPr>
          <a:xfrm>
            <a:off x="3810422" y="5596172"/>
            <a:ext cx="1607648" cy="294082"/>
          </a:xfrm>
          <a:prstGeom prst="rect">
            <a:avLst/>
          </a:prstGeom>
        </p:spPr>
      </p:pic>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The Network Layer</a:t>
            </a:r>
          </a:p>
        </p:txBody>
      </p:sp>
      <p:sp>
        <p:nvSpPr>
          <p:cNvPr id="17410" name="Content Placeholder 1"/>
          <p:cNvSpPr>
            <a:spLocks noGrp="1"/>
          </p:cNvSpPr>
          <p:nvPr>
            <p:ph idx="1"/>
          </p:nvPr>
        </p:nvSpPr>
        <p:spPr>
          <a:xfrm>
            <a:off x="685800" y="1539502"/>
            <a:ext cx="8011391" cy="4926405"/>
          </a:xfrm>
        </p:spPr>
        <p:txBody>
          <a:bodyPr/>
          <a:lstStyle/>
          <a:p>
            <a:pPr marL="0" indent="0">
              <a:buNone/>
              <a:defRPr/>
            </a:pPr>
            <a:r>
              <a:rPr lang="en-US" sz="2000" dirty="0"/>
              <a:t>The network layer, or OSI Layer 3, provides services to allow end devices to exchange data across the network. To accomplish this end-to-end transport, the network layer uses four basic </a:t>
            </a:r>
            <a:r>
              <a:rPr lang="en-US" sz="2000" dirty="0" smtClean="0"/>
              <a:t>processes</a:t>
            </a:r>
            <a:r>
              <a:rPr lang="en-US" sz="2000" dirty="0" smtClean="0">
                <a:latin typeface="Arial" charset="0"/>
              </a:rPr>
              <a:t>:</a:t>
            </a:r>
          </a:p>
          <a:p>
            <a:pPr>
              <a:defRPr/>
            </a:pPr>
            <a:r>
              <a:rPr lang="en-US" sz="2000" dirty="0" smtClean="0">
                <a:latin typeface="Arial" charset="0"/>
              </a:rPr>
              <a:t>Addressing end devices</a:t>
            </a:r>
          </a:p>
          <a:p>
            <a:pPr>
              <a:defRPr/>
            </a:pPr>
            <a:r>
              <a:rPr lang="en-US" sz="2000" dirty="0" smtClean="0">
                <a:latin typeface="Arial" charset="0"/>
              </a:rPr>
              <a:t>Encapsulation</a:t>
            </a:r>
          </a:p>
          <a:p>
            <a:pPr>
              <a:defRPr/>
            </a:pPr>
            <a:r>
              <a:rPr lang="en-US" sz="2000" dirty="0" smtClean="0">
                <a:latin typeface="Arial" charset="0"/>
              </a:rPr>
              <a:t>Routing</a:t>
            </a:r>
          </a:p>
          <a:p>
            <a:pPr>
              <a:defRPr/>
            </a:pPr>
            <a:r>
              <a:rPr lang="en-US" sz="2000" dirty="0" smtClean="0">
                <a:latin typeface="Arial" charset="0"/>
              </a:rPr>
              <a:t>De-encapsulating</a:t>
            </a:r>
            <a:endParaRPr lang="en-US" sz="2000" dirty="0">
              <a:latin typeface="Arial" charset="0"/>
            </a:endParaRPr>
          </a:p>
        </p:txBody>
      </p:sp>
    </p:spTree>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Network Layer Protocols</a:t>
            </a:r>
          </a:p>
        </p:txBody>
      </p:sp>
      <p:sp>
        <p:nvSpPr>
          <p:cNvPr id="17410" name="Content Placeholder 1"/>
          <p:cNvSpPr>
            <a:spLocks noGrp="1"/>
          </p:cNvSpPr>
          <p:nvPr>
            <p:ph idx="1"/>
          </p:nvPr>
        </p:nvSpPr>
        <p:spPr>
          <a:xfrm>
            <a:off x="477982" y="1539502"/>
            <a:ext cx="8468804" cy="4926405"/>
          </a:xfrm>
        </p:spPr>
        <p:txBody>
          <a:bodyPr/>
          <a:lstStyle/>
          <a:p>
            <a:pPr marL="0" indent="0">
              <a:buFont typeface="Wingdings" charset="0"/>
              <a:buNone/>
              <a:defRPr/>
            </a:pPr>
            <a:r>
              <a:rPr lang="en-US" sz="2000" b="1" dirty="0" smtClean="0">
                <a:latin typeface="Arial" charset="0"/>
              </a:rPr>
              <a:t>Common network layer protocols include:</a:t>
            </a:r>
          </a:p>
          <a:p>
            <a:pPr>
              <a:defRPr/>
            </a:pPr>
            <a:r>
              <a:rPr lang="en-US" sz="2000" dirty="0">
                <a:latin typeface="Arial" charset="0"/>
              </a:rPr>
              <a:t>IP version 4 (IPv4)</a:t>
            </a:r>
          </a:p>
          <a:p>
            <a:pPr>
              <a:defRPr/>
            </a:pPr>
            <a:r>
              <a:rPr lang="en-US" sz="2000" dirty="0">
                <a:latin typeface="Arial" charset="0"/>
              </a:rPr>
              <a:t>IP version 6 (IPv6)</a:t>
            </a:r>
          </a:p>
          <a:p>
            <a:pPr marL="0" indent="0">
              <a:buFont typeface="Wingdings" charset="0"/>
              <a:buNone/>
              <a:defRPr/>
            </a:pPr>
            <a:r>
              <a:rPr lang="en-US" sz="2000" b="1" dirty="0" smtClean="0">
                <a:latin typeface="Arial" charset="0"/>
              </a:rPr>
              <a:t>Legacy network layer protocols include:</a:t>
            </a:r>
          </a:p>
          <a:p>
            <a:pPr>
              <a:defRPr/>
            </a:pPr>
            <a:r>
              <a:rPr lang="en-US" sz="2000" dirty="0" smtClean="0">
                <a:latin typeface="Arial" charset="0"/>
              </a:rPr>
              <a:t>Novell Internetwork Packet Exchange (IPX)</a:t>
            </a:r>
          </a:p>
          <a:p>
            <a:pPr>
              <a:defRPr/>
            </a:pPr>
            <a:r>
              <a:rPr lang="en-US" sz="2000" dirty="0" smtClean="0">
                <a:latin typeface="Arial" charset="0"/>
              </a:rPr>
              <a:t>AppleTalk</a:t>
            </a:r>
          </a:p>
          <a:p>
            <a:pPr>
              <a:defRPr/>
            </a:pPr>
            <a:r>
              <a:rPr lang="en-US" sz="2000" dirty="0" smtClean="0">
                <a:latin typeface="Arial" charset="0"/>
              </a:rPr>
              <a:t>Connectionless Network Service (CLNS/</a:t>
            </a:r>
            <a:r>
              <a:rPr lang="en-US" sz="2000" dirty="0" err="1" smtClean="0">
                <a:latin typeface="Arial" charset="0"/>
              </a:rPr>
              <a:t>DECNet</a:t>
            </a:r>
            <a:r>
              <a:rPr lang="en-US" sz="2000" dirty="0" smtClean="0">
                <a:latin typeface="Arial" charset="0"/>
              </a:rPr>
              <a:t>)</a:t>
            </a:r>
            <a:endParaRPr lang="en-US" sz="2000" dirty="0">
              <a:latin typeface="Arial" charset="0"/>
            </a:endParaRPr>
          </a:p>
        </p:txBody>
      </p:sp>
    </p:spTree>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84300"/>
            <a:ext cx="8164756" cy="51917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bwMode="auto">
          <a:xfrm>
            <a:off x="346075" y="546100"/>
            <a:ext cx="87725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n-US" dirty="0" smtClean="0">
                <a:latin typeface="Arial" charset="0"/>
              </a:rPr>
              <a:t/>
            </a:r>
            <a:br>
              <a:rPr lang="en-US" dirty="0" smtClean="0">
                <a:latin typeface="Arial" charset="0"/>
              </a:rPr>
            </a:br>
            <a:r>
              <a:rPr lang="en-US" dirty="0" smtClean="0">
                <a:latin typeface="Arial" charset="0"/>
              </a:rPr>
              <a:t>IP Components</a:t>
            </a:r>
            <a:endParaRPr lang="en-US" dirty="0">
              <a:latin typeface="Arial" charset="0"/>
            </a:endParaRPr>
          </a:p>
        </p:txBody>
      </p:sp>
    </p:spTree>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IP - Connectionless</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10" y="1870074"/>
            <a:ext cx="8587565" cy="4283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smtClean="0">
                <a:latin typeface="Arial" charset="0"/>
              </a:rPr>
              <a:t>Best </a:t>
            </a:r>
            <a:r>
              <a:rPr lang="en-US" dirty="0">
                <a:latin typeface="Arial" charset="0"/>
              </a:rPr>
              <a:t>Effort Delivery</a:t>
            </a:r>
          </a:p>
        </p:txBody>
      </p:sp>
      <p:pic>
        <p:nvPicPr>
          <p:cNvPr id="2" name="Picture 1"/>
          <p:cNvPicPr>
            <a:picLocks noChangeAspect="1"/>
          </p:cNvPicPr>
          <p:nvPr/>
        </p:nvPicPr>
        <p:blipFill>
          <a:blip r:embed="rId3"/>
          <a:stretch>
            <a:fillRect/>
          </a:stretch>
        </p:blipFill>
        <p:spPr>
          <a:xfrm>
            <a:off x="1264669" y="1188023"/>
            <a:ext cx="6789602" cy="5303836"/>
          </a:xfrm>
          <a:prstGeom prst="rect">
            <a:avLst/>
          </a:prstGeom>
        </p:spPr>
      </p:pic>
    </p:spTree>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IP – Media Independent</a:t>
            </a:r>
          </a:p>
        </p:txBody>
      </p:sp>
      <p:pic>
        <p:nvPicPr>
          <p:cNvPr id="2" name="Picture 1"/>
          <p:cNvPicPr>
            <a:picLocks noChangeAspect="1"/>
          </p:cNvPicPr>
          <p:nvPr/>
        </p:nvPicPr>
        <p:blipFill>
          <a:blip r:embed="rId3"/>
          <a:stretch>
            <a:fillRect/>
          </a:stretch>
        </p:blipFill>
        <p:spPr>
          <a:xfrm>
            <a:off x="880936" y="1249233"/>
            <a:ext cx="7299183" cy="5315303"/>
          </a:xfrm>
          <a:prstGeom prst="rect">
            <a:avLst/>
          </a:prstGeom>
        </p:spPr>
      </p:pic>
    </p:spTree>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Encapsulating IP</a:t>
            </a:r>
          </a:p>
        </p:txBody>
      </p:sp>
      <p:pic>
        <p:nvPicPr>
          <p:cNvPr id="2" name="Picture 1"/>
          <p:cNvPicPr>
            <a:picLocks noChangeAspect="1"/>
          </p:cNvPicPr>
          <p:nvPr/>
        </p:nvPicPr>
        <p:blipFill>
          <a:blip r:embed="rId3"/>
          <a:stretch>
            <a:fillRect/>
          </a:stretch>
        </p:blipFill>
        <p:spPr>
          <a:xfrm>
            <a:off x="929217" y="1378441"/>
            <a:ext cx="7308105" cy="5123839"/>
          </a:xfrm>
          <a:prstGeom prst="rect">
            <a:avLst/>
          </a:prstGeom>
        </p:spPr>
      </p:pic>
    </p:spTree>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IPv4 Packet Header</a:t>
            </a:r>
          </a:p>
        </p:txBody>
      </p:sp>
      <p:sp>
        <p:nvSpPr>
          <p:cNvPr id="29698" name="Content Placeholder 1"/>
          <p:cNvSpPr>
            <a:spLocks noGrp="1"/>
          </p:cNvSpPr>
          <p:nvPr>
            <p:ph idx="1"/>
          </p:nvPr>
        </p:nvSpPr>
        <p:spPr/>
        <p:txBody>
          <a:bodyPr/>
          <a:lstStyle/>
          <a:p>
            <a:pPr marL="0" indent="0" algn="ctr">
              <a:buFont typeface="Wingdings" charset="0"/>
              <a:buNone/>
            </a:pPr>
            <a:r>
              <a:rPr lang="en-US" dirty="0" smtClean="0">
                <a:latin typeface="Arial" charset="0"/>
              </a:rPr>
              <a:t>Contents of the IPv4 packet header</a:t>
            </a:r>
            <a:endParaRPr lang="en-US" dirty="0">
              <a:latin typeface="Arial" charset="0"/>
            </a:endParaRPr>
          </a:p>
        </p:txBody>
      </p:sp>
      <p:pic>
        <p:nvPicPr>
          <p:cNvPr id="3" name="Picture 2"/>
          <p:cNvPicPr>
            <a:picLocks noChangeAspect="1"/>
          </p:cNvPicPr>
          <p:nvPr/>
        </p:nvPicPr>
        <p:blipFill>
          <a:blip r:embed="rId3"/>
          <a:stretch>
            <a:fillRect/>
          </a:stretch>
        </p:blipFill>
        <p:spPr>
          <a:xfrm>
            <a:off x="1846565" y="1899358"/>
            <a:ext cx="5476228" cy="4626826"/>
          </a:xfrm>
          <a:prstGeom prst="rect">
            <a:avLst/>
          </a:prstGeom>
        </p:spPr>
      </p:pic>
    </p:spTree>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sz="1800" dirty="0">
                <a:latin typeface="Arial" charset="0"/>
              </a:rPr>
              <a:t>IPv4 Packet</a:t>
            </a:r>
            <a:br>
              <a:rPr lang="en-US" sz="1800" dirty="0">
                <a:latin typeface="Arial" charset="0"/>
              </a:rPr>
            </a:br>
            <a:r>
              <a:rPr lang="en-US" dirty="0" smtClean="0">
                <a:latin typeface="Arial" charset="0"/>
              </a:rPr>
              <a:t>IPv4 Header Fields</a:t>
            </a:r>
            <a:endParaRPr lang="en-US" dirty="0">
              <a:latin typeface="Arial" charset="0"/>
            </a:endParaRPr>
          </a:p>
        </p:txBody>
      </p:sp>
      <p:sp>
        <p:nvSpPr>
          <p:cNvPr id="29698" name="Content Placeholder 1"/>
          <p:cNvSpPr>
            <a:spLocks noGrp="1"/>
          </p:cNvSpPr>
          <p:nvPr>
            <p:ph idx="1"/>
          </p:nvPr>
        </p:nvSpPr>
        <p:spPr/>
        <p:txBody>
          <a:bodyPr/>
          <a:lstStyle/>
          <a:p>
            <a:pPr marL="0" indent="0" algn="ctr">
              <a:buFont typeface="Wingdings" charset="0"/>
              <a:buNone/>
            </a:pPr>
            <a:r>
              <a:rPr lang="en-US" dirty="0" smtClean="0">
                <a:latin typeface="Arial" charset="0"/>
              </a:rPr>
              <a:t>Contents of the IPv4 header fields</a:t>
            </a:r>
            <a:endParaRPr lang="en-US" dirty="0">
              <a:latin typeface="Arial" charset="0"/>
            </a:endParaRPr>
          </a:p>
        </p:txBody>
      </p:sp>
      <p:pic>
        <p:nvPicPr>
          <p:cNvPr id="2" name="Picture 1"/>
          <p:cNvPicPr>
            <a:picLocks noChangeAspect="1"/>
          </p:cNvPicPr>
          <p:nvPr/>
        </p:nvPicPr>
        <p:blipFill>
          <a:blip r:embed="rId3"/>
          <a:stretch>
            <a:fillRect/>
          </a:stretch>
        </p:blipFill>
        <p:spPr>
          <a:xfrm>
            <a:off x="1835125" y="1896964"/>
            <a:ext cx="5486940" cy="4640661"/>
          </a:xfrm>
          <a:prstGeom prst="rect">
            <a:avLst/>
          </a:prstGeom>
        </p:spPr>
      </p:pic>
    </p:spTree>
    <p:extLst>
      <p:ext uri="{BB962C8B-B14F-4D97-AF65-F5344CB8AC3E}">
        <p14:creationId xmlns:p14="http://schemas.microsoft.com/office/powerpoint/2010/main" val="369822913"/>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259311"/>
            <a:ext cx="8772157" cy="838200"/>
          </a:xfrm>
        </p:spPr>
        <p:txBody>
          <a:bodyPr/>
          <a:lstStyle/>
          <a:p>
            <a:r>
              <a:rPr lang="en-US" dirty="0" smtClean="0"/>
              <a:t/>
            </a:r>
            <a:br>
              <a:rPr lang="en-US" dirty="0" smtClean="0"/>
            </a:br>
            <a:r>
              <a:rPr lang="en-US" dirty="0" smtClean="0"/>
              <a:t>LANs and WANs</a:t>
            </a:r>
            <a:endParaRPr lang="en-US" dirty="0"/>
          </a:p>
        </p:txBody>
      </p:sp>
      <p:sp>
        <p:nvSpPr>
          <p:cNvPr id="2" name="Content Placeholder 1"/>
          <p:cNvSpPr>
            <a:spLocks noGrp="1"/>
          </p:cNvSpPr>
          <p:nvPr>
            <p:ph idx="1"/>
          </p:nvPr>
        </p:nvSpPr>
        <p:spPr>
          <a:xfrm>
            <a:off x="213110" y="1340286"/>
            <a:ext cx="5598968" cy="5125622"/>
          </a:xfrm>
        </p:spPr>
        <p:txBody>
          <a:bodyPr>
            <a:normAutofit/>
          </a:bodyPr>
          <a:lstStyle/>
          <a:p>
            <a:r>
              <a:rPr lang="en-US" dirty="0" smtClean="0"/>
              <a:t>Local Area Networks</a:t>
            </a:r>
          </a:p>
          <a:p>
            <a:pPr lvl="1"/>
            <a:r>
              <a:rPr lang="en-US" dirty="0" smtClean="0"/>
              <a:t>Spans across small geographical area</a:t>
            </a:r>
          </a:p>
          <a:p>
            <a:pPr lvl="1"/>
            <a:r>
              <a:rPr lang="en-US" dirty="0" smtClean="0"/>
              <a:t>Interconnects end devices</a:t>
            </a:r>
          </a:p>
          <a:p>
            <a:pPr lvl="1"/>
            <a:r>
              <a:rPr lang="en-US" dirty="0" smtClean="0"/>
              <a:t>Administrated by a single organization</a:t>
            </a:r>
          </a:p>
          <a:p>
            <a:pPr lvl="1"/>
            <a:r>
              <a:rPr lang="en-US" dirty="0" smtClean="0"/>
              <a:t>Provide high speed bandwidth to internal devices</a:t>
            </a:r>
          </a:p>
          <a:p>
            <a:r>
              <a:rPr lang="en-US" dirty="0" smtClean="0"/>
              <a:t>WAN Area Networks</a:t>
            </a:r>
          </a:p>
          <a:p>
            <a:pPr lvl="1"/>
            <a:r>
              <a:rPr lang="en-US" dirty="0" smtClean="0"/>
              <a:t>Interconnects LAN</a:t>
            </a:r>
          </a:p>
          <a:p>
            <a:pPr lvl="1"/>
            <a:r>
              <a:rPr lang="en-US" dirty="0" smtClean="0"/>
              <a:t>Administrated by multiple service providers</a:t>
            </a:r>
          </a:p>
          <a:p>
            <a:pPr lvl="1"/>
            <a:r>
              <a:rPr lang="en-US" dirty="0" smtClean="0"/>
              <a:t>Provide slower speed links between LANS</a:t>
            </a:r>
          </a:p>
          <a:p>
            <a:r>
              <a:rPr lang="en-US" dirty="0" smtClean="0"/>
              <a:t>Can </a:t>
            </a:r>
            <a:r>
              <a:rPr lang="en-US" dirty="0"/>
              <a:t>you name more network types?</a:t>
            </a:r>
          </a:p>
          <a:p>
            <a:pPr lvl="1"/>
            <a:endParaRPr lang="en-US" dirty="0" smtClean="0"/>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63036" y="4167204"/>
            <a:ext cx="3002989" cy="2298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2249879"/>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12787" y="380744"/>
            <a:ext cx="8772157" cy="838200"/>
          </a:xfrm>
        </p:spPr>
        <p:txBody>
          <a:bodyPr/>
          <a:lstStyle/>
          <a:p>
            <a:pPr eaLnBrk="1" hangingPunct="1"/>
            <a:r>
              <a:rPr lang="en-US" dirty="0" err="1" smtClean="0">
                <a:latin typeface="Arial" charset="0"/>
              </a:rPr>
              <a:t>Unicast</a:t>
            </a:r>
            <a:r>
              <a:rPr lang="en-US" dirty="0" smtClean="0">
                <a:latin typeface="Arial" charset="0"/>
              </a:rPr>
              <a:t> Address</a:t>
            </a:r>
            <a:endParaRPr lang="en-US" dirty="0">
              <a:latin typeface="Arial"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532" y="1414463"/>
            <a:ext cx="6852601" cy="4863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398588" y="394392"/>
            <a:ext cx="8772157" cy="838200"/>
          </a:xfrm>
        </p:spPr>
        <p:txBody>
          <a:bodyPr/>
          <a:lstStyle/>
          <a:p>
            <a:pPr eaLnBrk="1" hangingPunct="1"/>
            <a:r>
              <a:rPr lang="en-US" sz="1800" dirty="0" smtClean="0">
                <a:latin typeface="Arial" charset="0"/>
              </a:rPr>
              <a:t/>
            </a:r>
            <a:br>
              <a:rPr lang="en-US" sz="1800" dirty="0" smtClean="0">
                <a:latin typeface="Arial" charset="0"/>
              </a:rPr>
            </a:br>
            <a:r>
              <a:rPr lang="en-US" dirty="0" smtClean="0">
                <a:latin typeface="Arial" charset="0"/>
              </a:rPr>
              <a:t>Broadcast MAC Address</a:t>
            </a:r>
            <a:endParaRPr lang="en-US" dirty="0">
              <a:latin typeface="Arial"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53" y="1395413"/>
            <a:ext cx="6871237" cy="4841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17" y="1189302"/>
            <a:ext cx="6765348" cy="486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41" name="Rectangle 2"/>
          <p:cNvSpPr>
            <a:spLocks noGrp="1" noChangeArrowheads="1"/>
          </p:cNvSpPr>
          <p:nvPr>
            <p:ph type="title"/>
          </p:nvPr>
        </p:nvSpPr>
        <p:spPr>
          <a:xfrm>
            <a:off x="439532" y="353448"/>
            <a:ext cx="8772157" cy="838200"/>
          </a:xfrm>
        </p:spPr>
        <p:txBody>
          <a:bodyPr/>
          <a:lstStyle/>
          <a:p>
            <a:pPr eaLnBrk="1" hangingPunct="1"/>
            <a:r>
              <a:rPr lang="en-US" sz="1800" dirty="0" smtClean="0">
                <a:latin typeface="Arial" charset="0"/>
              </a:rPr>
              <a:t/>
            </a:r>
            <a:br>
              <a:rPr lang="en-US" sz="1800" dirty="0" smtClean="0">
                <a:latin typeface="Arial" charset="0"/>
              </a:rPr>
            </a:br>
            <a:r>
              <a:rPr lang="en-US" sz="2800" dirty="0" smtClean="0">
                <a:latin typeface="Arial" charset="0"/>
              </a:rPr>
              <a:t>Multicast Address</a:t>
            </a:r>
            <a:endParaRPr lang="en-US" sz="2800" dirty="0">
              <a:latin typeface="Arial" charset="0"/>
            </a:endParaRPr>
          </a:p>
        </p:txBody>
      </p:sp>
      <p:sp>
        <p:nvSpPr>
          <p:cNvPr id="2" name="Rectangle 1"/>
          <p:cNvSpPr/>
          <p:nvPr/>
        </p:nvSpPr>
        <p:spPr>
          <a:xfrm>
            <a:off x="1054817" y="5783361"/>
            <a:ext cx="2743200" cy="674031"/>
          </a:xfrm>
          <a:prstGeom prst="rect">
            <a:avLst/>
          </a:prstGeom>
        </p:spPr>
        <p:txBody>
          <a:bodyPr wrap="square">
            <a:spAutoFit/>
          </a:bodyPr>
          <a:lstStyle/>
          <a:p>
            <a:r>
              <a:rPr lang="en-US" sz="1400" b="1" dirty="0"/>
              <a:t>M</a:t>
            </a:r>
            <a:r>
              <a:rPr lang="en-US" sz="1400" b="1" dirty="0" smtClean="0"/>
              <a:t>ulticast </a:t>
            </a:r>
            <a:r>
              <a:rPr lang="en-US" sz="1400" b="1" dirty="0"/>
              <a:t>MAC address is a special value that begins with 01-00-5E in </a:t>
            </a:r>
            <a:r>
              <a:rPr lang="en-US" sz="1400" b="1" dirty="0" smtClean="0"/>
              <a:t>hexadecimal</a:t>
            </a:r>
            <a:endParaRPr lang="en-US" sz="1400" b="1" dirty="0"/>
          </a:p>
        </p:txBody>
      </p:sp>
      <p:sp>
        <p:nvSpPr>
          <p:cNvPr id="3" name="Rectangle 2"/>
          <p:cNvSpPr/>
          <p:nvPr/>
        </p:nvSpPr>
        <p:spPr>
          <a:xfrm>
            <a:off x="5486399" y="5756065"/>
            <a:ext cx="2770495" cy="674031"/>
          </a:xfrm>
          <a:prstGeom prst="rect">
            <a:avLst/>
          </a:prstGeom>
        </p:spPr>
        <p:txBody>
          <a:bodyPr wrap="square">
            <a:spAutoFit/>
          </a:bodyPr>
          <a:lstStyle/>
          <a:p>
            <a:r>
              <a:rPr lang="en-US" sz="1400" b="1" dirty="0" smtClean="0"/>
              <a:t>Range of </a:t>
            </a:r>
            <a:r>
              <a:rPr lang="en-US" sz="1400" b="1" dirty="0"/>
              <a:t>IPV4 multicast addresses is 224.0.0.0 to 239.255.255.255</a:t>
            </a:r>
          </a:p>
        </p:txBody>
      </p:sp>
    </p:spTree>
    <p:extLst>
      <p:ext uri="{BB962C8B-B14F-4D97-AF65-F5344CB8AC3E}">
        <p14:creationId xmlns:p14="http://schemas.microsoft.com/office/powerpoint/2010/main" val="3124235014"/>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342900" y="394392"/>
            <a:ext cx="8623125" cy="838200"/>
          </a:xfrm>
        </p:spPr>
        <p:txBody>
          <a:bodyPr/>
          <a:lstStyle/>
          <a:p>
            <a:pPr eaLnBrk="1" hangingPunct="1"/>
            <a:r>
              <a:rPr lang="en-US" sz="1800" dirty="0">
                <a:latin typeface="Arial" charset="0"/>
              </a:rPr>
              <a:t/>
            </a:r>
            <a:br>
              <a:rPr lang="en-US" sz="1800" dirty="0">
                <a:latin typeface="Arial" charset="0"/>
              </a:rPr>
            </a:br>
            <a:r>
              <a:rPr lang="en-US" dirty="0">
                <a:latin typeface="Arial" charset="0"/>
              </a:rPr>
              <a:t>Sample IPv4 </a:t>
            </a:r>
            <a:r>
              <a:rPr lang="en-US" dirty="0" smtClean="0">
                <a:latin typeface="Arial" charset="0"/>
              </a:rPr>
              <a:t>Headers in Packet Tracer</a:t>
            </a:r>
            <a:endParaRPr lang="en-US" dirty="0">
              <a:latin typeface="Arial" charset="0"/>
            </a:endParaRPr>
          </a:p>
        </p:txBody>
      </p:sp>
      <p:pic>
        <p:nvPicPr>
          <p:cNvPr id="3379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60425" y="1403350"/>
            <a:ext cx="7488238"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Limitations of IPv4</a:t>
            </a:r>
          </a:p>
        </p:txBody>
      </p:sp>
      <p:sp>
        <p:nvSpPr>
          <p:cNvPr id="35842" name="Content Placeholder 1"/>
          <p:cNvSpPr>
            <a:spLocks noGrp="1"/>
          </p:cNvSpPr>
          <p:nvPr>
            <p:ph idx="1"/>
          </p:nvPr>
        </p:nvSpPr>
        <p:spPr>
          <a:xfrm>
            <a:off x="381000" y="1379538"/>
            <a:ext cx="8566150" cy="5086350"/>
          </a:xfrm>
        </p:spPr>
        <p:txBody>
          <a:bodyPr/>
          <a:lstStyle/>
          <a:p>
            <a:r>
              <a:rPr lang="en-US" sz="2000" dirty="0">
                <a:latin typeface="Arial" charset="0"/>
              </a:rPr>
              <a:t>IP Address depletion</a:t>
            </a:r>
          </a:p>
          <a:p>
            <a:r>
              <a:rPr lang="en-US" sz="2000" dirty="0">
                <a:latin typeface="Arial" charset="0"/>
              </a:rPr>
              <a:t>Internet routing table expansion</a:t>
            </a:r>
          </a:p>
          <a:p>
            <a:r>
              <a:rPr lang="en-US" sz="2000" dirty="0">
                <a:latin typeface="Arial" charset="0"/>
              </a:rPr>
              <a:t>Lack of end-to-end connectivity</a:t>
            </a:r>
          </a:p>
        </p:txBody>
      </p:sp>
      <p:pic>
        <p:nvPicPr>
          <p:cNvPr id="3584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246188"/>
            <a:ext cx="3346450" cy="5030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2899064" y="394392"/>
            <a:ext cx="3418609" cy="838200"/>
          </a:xfrm>
        </p:spPr>
        <p:txBody>
          <a:bodyPr/>
          <a:lstStyle/>
          <a:p>
            <a:pPr eaLnBrk="1" hangingPunct="1"/>
            <a:r>
              <a:rPr lang="en-US" dirty="0">
                <a:latin typeface="Arial" charset="0"/>
              </a:rPr>
              <a:t/>
            </a:r>
            <a:br>
              <a:rPr lang="en-US" dirty="0">
                <a:latin typeface="Arial" charset="0"/>
              </a:rPr>
            </a:br>
            <a:r>
              <a:rPr lang="en-US" dirty="0" smtClean="0">
                <a:latin typeface="Arial" charset="0"/>
              </a:rPr>
              <a:t>IPv6</a:t>
            </a:r>
            <a:endParaRPr lang="en-US" dirty="0">
              <a:latin typeface="Arial" charset="0"/>
            </a:endParaRPr>
          </a:p>
        </p:txBody>
      </p:sp>
      <p:sp>
        <p:nvSpPr>
          <p:cNvPr id="37890" name="Content Placeholder 1"/>
          <p:cNvSpPr>
            <a:spLocks noGrp="1"/>
          </p:cNvSpPr>
          <p:nvPr>
            <p:ph idx="1"/>
          </p:nvPr>
        </p:nvSpPr>
        <p:spPr/>
        <p:txBody>
          <a:bodyPr/>
          <a:lstStyle/>
          <a:p>
            <a:r>
              <a:rPr lang="en-US" sz="2000" dirty="0">
                <a:latin typeface="Arial" charset="0"/>
              </a:rPr>
              <a:t>Increased address space</a:t>
            </a:r>
          </a:p>
          <a:p>
            <a:r>
              <a:rPr lang="en-US" sz="2000" dirty="0">
                <a:latin typeface="Arial" charset="0"/>
              </a:rPr>
              <a:t>Improved packet handling</a:t>
            </a:r>
          </a:p>
          <a:p>
            <a:r>
              <a:rPr lang="en-US" sz="2000" dirty="0">
                <a:latin typeface="Arial" charset="0"/>
              </a:rPr>
              <a:t>Eliminates the need for NAT</a:t>
            </a:r>
          </a:p>
          <a:p>
            <a:r>
              <a:rPr lang="en-US" sz="2000" dirty="0">
                <a:latin typeface="Arial" charset="0"/>
              </a:rPr>
              <a:t>Integrated security</a:t>
            </a:r>
          </a:p>
          <a:p>
            <a:r>
              <a:rPr lang="en-US" sz="2000" dirty="0" smtClean="0">
                <a:latin typeface="Arial" charset="0"/>
              </a:rPr>
              <a:t>4 </a:t>
            </a:r>
            <a:r>
              <a:rPr lang="en-US" sz="2000" dirty="0">
                <a:latin typeface="Arial" charset="0"/>
              </a:rPr>
              <a:t>billion IPv4 addresses</a:t>
            </a:r>
            <a:br>
              <a:rPr lang="en-US" sz="2000" dirty="0">
                <a:latin typeface="Arial" charset="0"/>
              </a:rPr>
            </a:br>
            <a:r>
              <a:rPr lang="en-US" sz="2000" dirty="0">
                <a:latin typeface="Arial" charset="0"/>
              </a:rPr>
              <a:t>4,000,000,000</a:t>
            </a:r>
          </a:p>
          <a:p>
            <a:r>
              <a:rPr lang="en-US" sz="2000" dirty="0">
                <a:latin typeface="Arial" charset="0"/>
              </a:rPr>
              <a:t>340 </a:t>
            </a:r>
            <a:r>
              <a:rPr lang="en-US" sz="2000" dirty="0" err="1">
                <a:latin typeface="Arial" charset="0"/>
              </a:rPr>
              <a:t>undecillion</a:t>
            </a:r>
            <a:r>
              <a:rPr lang="en-US" sz="2000" dirty="0">
                <a:latin typeface="Arial" charset="0"/>
              </a:rPr>
              <a:t> IPv6 addresses</a:t>
            </a:r>
            <a:br>
              <a:rPr lang="en-US" sz="2000" dirty="0">
                <a:latin typeface="Arial" charset="0"/>
              </a:rPr>
            </a:br>
            <a:r>
              <a:rPr lang="en-US" sz="2000" dirty="0">
                <a:latin typeface="Arial" charset="0"/>
              </a:rPr>
              <a:t>340,000,000,000,000,000,000,000,000,000,000,000,000</a:t>
            </a:r>
          </a:p>
        </p:txBody>
      </p:sp>
    </p:spTree>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Encapsulating IPv6</a:t>
            </a: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47" y="1428750"/>
            <a:ext cx="8170503" cy="5022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1800" dirty="0">
                <a:latin typeface="Arial" charset="0"/>
              </a:rPr>
              <a:t/>
            </a:r>
            <a:br>
              <a:rPr lang="en-US" sz="1800" dirty="0">
                <a:latin typeface="Arial" charset="0"/>
              </a:rPr>
            </a:br>
            <a:r>
              <a:rPr lang="en-US" dirty="0">
                <a:latin typeface="Arial" charset="0"/>
              </a:rPr>
              <a:t>IPv6 Packet Header</a:t>
            </a:r>
          </a:p>
        </p:txBody>
      </p:sp>
      <p:graphicFrame>
        <p:nvGraphicFramePr>
          <p:cNvPr id="4" name="Table 3"/>
          <p:cNvGraphicFramePr>
            <a:graphicFrameLocks noGrp="1"/>
          </p:cNvGraphicFramePr>
          <p:nvPr>
            <p:extLst>
              <p:ext uri="{D42A27DB-BD31-4B8C-83A1-F6EECF244321}">
                <p14:modId xmlns:p14="http://schemas.microsoft.com/office/powerpoint/2010/main" val="3268212994"/>
              </p:ext>
            </p:extLst>
          </p:nvPr>
        </p:nvGraphicFramePr>
        <p:xfrm>
          <a:off x="801556" y="1616344"/>
          <a:ext cx="7332301" cy="4893852"/>
        </p:xfrm>
        <a:graphic>
          <a:graphicData uri="http://schemas.openxmlformats.org/drawingml/2006/table">
            <a:tbl>
              <a:tblPr firstRow="1" bandRow="1">
                <a:tableStyleId>{2D5ABB26-0587-4C30-8999-92F81FD0307C}</a:tableStyleId>
              </a:tblPr>
              <a:tblGrid>
                <a:gridCol w="906830"/>
                <a:gridCol w="914735"/>
                <a:gridCol w="968681"/>
                <a:gridCol w="914735"/>
                <a:gridCol w="906830"/>
                <a:gridCol w="906830"/>
                <a:gridCol w="1813660"/>
              </a:tblGrid>
              <a:tr h="455087">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3285">
                <a:tc>
                  <a:txBody>
                    <a:bodyPr/>
                    <a:lstStyle/>
                    <a:p>
                      <a:pPr algn="ctr"/>
                      <a:r>
                        <a:rPr lang="en-CA" sz="1200" b="1" kern="1200" dirty="0" smtClean="0">
                          <a:solidFill>
                            <a:schemeClr val="tx1"/>
                          </a:solidFill>
                          <a:latin typeface="+mn-lt"/>
                          <a:ea typeface="+mn-ea"/>
                          <a:cs typeface="+mn-cs"/>
                        </a:rPr>
                        <a:t>Version</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en-CA" sz="1200" b="1" dirty="0" smtClean="0"/>
                        <a:t>Traffic Class</a:t>
                      </a:r>
                      <a:endParaRPr lang="en-CA" sz="1200" b="1" kern="1200" dirty="0" smtClean="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pPr algn="ctr"/>
                      <a:endParaRPr lang="en-CA" sz="1200" b="1" kern="1200" dirty="0" smtClean="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a:txBody>
                    <a:bodyPr/>
                    <a:lstStyle/>
                    <a:p>
                      <a:pPr algn="ctr"/>
                      <a:r>
                        <a:rPr lang="en-CA" sz="1200" b="1" dirty="0" smtClean="0">
                          <a:solidFill>
                            <a:schemeClr val="bg1"/>
                          </a:solidFill>
                        </a:rPr>
                        <a:t>Flow Label</a:t>
                      </a:r>
                      <a:endParaRPr lang="en-CA" sz="1200" b="1" dirty="0">
                        <a:solidFill>
                          <a:schemeClr val="bg1"/>
                        </a:solidFill>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66"/>
                    </a:solidFill>
                  </a:tcPr>
                </a:tc>
                <a:tc hMerge="1">
                  <a:txBody>
                    <a:bodyPr/>
                    <a:lstStyle/>
                    <a:p>
                      <a:pPr algn="ctr"/>
                      <a:endParaRPr lang="en-CA"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463285">
                <a:tc gridSpan="4">
                  <a:txBody>
                    <a:bodyPr/>
                    <a:lstStyle/>
                    <a:p>
                      <a:pPr marL="0" algn="ctr" defTabSz="914400" rtl="0" eaLnBrk="1" latinLnBrk="0" hangingPunct="1"/>
                      <a:r>
                        <a:rPr lang="en-CA" sz="1200" b="1" kern="1200" dirty="0" smtClean="0">
                          <a:solidFill>
                            <a:schemeClr val="tx1"/>
                          </a:solidFill>
                          <a:latin typeface="+mn-lt"/>
                          <a:ea typeface="+mn-ea"/>
                          <a:cs typeface="+mn-cs"/>
                        </a:rPr>
                        <a:t>Payload Length</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Next Header</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gridSpan="2">
                  <a:txBody>
                    <a:bodyPr/>
                    <a:lstStyle/>
                    <a:p>
                      <a:pPr algn="ctr"/>
                      <a:r>
                        <a:rPr lang="en-CA" sz="1200" b="1" dirty="0" smtClean="0"/>
                        <a:t>Hop Limit</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a:p>
                  </a:txBody>
                  <a:tcPr/>
                </a:tc>
              </a:tr>
              <a:tr h="1659052">
                <a:tc gridSpan="7">
                  <a:txBody>
                    <a:bodyPr/>
                    <a:lstStyle/>
                    <a:p>
                      <a:pPr algn="ctr"/>
                      <a:r>
                        <a:rPr lang="en-CA" sz="1200" b="1" dirty="0" smtClean="0"/>
                        <a:t>Source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1853143">
                <a:tc gridSpan="7">
                  <a:txBody>
                    <a:bodyPr/>
                    <a:lstStyle/>
                    <a:p>
                      <a:pPr algn="ctr"/>
                      <a:r>
                        <a:rPr lang="en-CA" sz="1200" b="1" dirty="0" smtClean="0"/>
                        <a:t>Destination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bl>
          </a:graphicData>
        </a:graphic>
      </p:graphicFrame>
      <p:sp>
        <p:nvSpPr>
          <p:cNvPr id="5" name="Left-Right Arrow 4"/>
          <p:cNvSpPr/>
          <p:nvPr/>
        </p:nvSpPr>
        <p:spPr>
          <a:xfrm>
            <a:off x="1029665" y="1521775"/>
            <a:ext cx="1586207" cy="388496"/>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6" name="Left-Right Arrow 5"/>
          <p:cNvSpPr/>
          <p:nvPr/>
        </p:nvSpPr>
        <p:spPr>
          <a:xfrm>
            <a:off x="2878575" y="1521775"/>
            <a:ext cx="1587665" cy="388496"/>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7" name="Left-Right Arrow 6"/>
          <p:cNvSpPr/>
          <p:nvPr/>
        </p:nvSpPr>
        <p:spPr>
          <a:xfrm>
            <a:off x="4731605" y="1521775"/>
            <a:ext cx="1586207" cy="388496"/>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8" name="Left-Right Arrow 7"/>
          <p:cNvSpPr/>
          <p:nvPr/>
        </p:nvSpPr>
        <p:spPr>
          <a:xfrm>
            <a:off x="6546192" y="1521775"/>
            <a:ext cx="1587665" cy="388496"/>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9616" y="248919"/>
            <a:ext cx="8772157" cy="838200"/>
          </a:xfrm>
        </p:spPr>
        <p:txBody>
          <a:bodyPr>
            <a:normAutofit fontScale="90000"/>
          </a:bodyPr>
          <a:lstStyle/>
          <a:p>
            <a:pPr eaLnBrk="1" hangingPunct="1"/>
            <a:r>
              <a:rPr lang="en-US" dirty="0">
                <a:latin typeface="Arial" charset="0"/>
              </a:rPr>
              <a:t/>
            </a:r>
            <a:br>
              <a:rPr lang="en-US" dirty="0">
                <a:latin typeface="Arial" charset="0"/>
              </a:rPr>
            </a:br>
            <a:r>
              <a:rPr lang="en-US" dirty="0" smtClean="0">
                <a:latin typeface="Arial" charset="0"/>
              </a:rPr>
              <a:t>The Internet, Intranets, and Extranets</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4993592" cy="2001496"/>
          </a:xfrm>
        </p:spPr>
        <p:txBody>
          <a:bodyPr/>
          <a:lstStyle/>
          <a:p>
            <a:r>
              <a:rPr lang="en-US" sz="2000" dirty="0" smtClean="0"/>
              <a:t>The Internet</a:t>
            </a:r>
          </a:p>
          <a:p>
            <a:pPr lvl="1"/>
            <a:r>
              <a:rPr lang="en-US" sz="1600" dirty="0" smtClean="0"/>
              <a:t>Worldwide collection of interconnected networks</a:t>
            </a:r>
          </a:p>
          <a:p>
            <a:pPr lvl="1"/>
            <a:r>
              <a:rPr lang="en-US" sz="1600" dirty="0" smtClean="0"/>
              <a:t>Not owned by any individual or group</a:t>
            </a:r>
          </a:p>
          <a:p>
            <a:r>
              <a:rPr lang="en-US" sz="2000" dirty="0" smtClean="0"/>
              <a:t>Intranets and Extranets</a:t>
            </a:r>
          </a:p>
          <a:p>
            <a:pPr lvl="1"/>
            <a:endParaRPr lang="en-US" sz="1600" dirty="0" smtClean="0"/>
          </a:p>
        </p:txBody>
      </p:sp>
      <p:pic>
        <p:nvPicPr>
          <p:cNvPr id="3" name="Picture 2"/>
          <p:cNvPicPr>
            <a:picLocks noChangeAspect="1"/>
          </p:cNvPicPr>
          <p:nvPr/>
        </p:nvPicPr>
        <p:blipFill>
          <a:blip r:embed="rId3"/>
          <a:stretch>
            <a:fillRect/>
          </a:stretch>
        </p:blipFill>
        <p:spPr>
          <a:xfrm>
            <a:off x="692044" y="3057394"/>
            <a:ext cx="4533900" cy="3048000"/>
          </a:xfrm>
          <a:prstGeom prst="rect">
            <a:avLst/>
          </a:prstGeom>
        </p:spPr>
      </p:pic>
      <p:pic>
        <p:nvPicPr>
          <p:cNvPr id="8" name="Picture 7"/>
          <p:cNvPicPr>
            <a:picLocks noChangeAspect="1"/>
          </p:cNvPicPr>
          <p:nvPr/>
        </p:nvPicPr>
        <p:blipFill>
          <a:blip r:embed="rId4"/>
          <a:stretch>
            <a:fillRect/>
          </a:stretch>
        </p:blipFill>
        <p:spPr>
          <a:xfrm>
            <a:off x="5704878" y="3162579"/>
            <a:ext cx="3349924" cy="3333340"/>
          </a:xfrm>
          <a:prstGeom prst="rect">
            <a:avLst/>
          </a:prstGeom>
        </p:spPr>
      </p:pic>
    </p:spTree>
    <p:extLst>
      <p:ext uri="{BB962C8B-B14F-4D97-AF65-F5344CB8AC3E}">
        <p14:creationId xmlns:p14="http://schemas.microsoft.com/office/powerpoint/2010/main" val="2209486170"/>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smtClean="0"/>
              <a:t>The Network as a Platform</a:t>
            </a:r>
            <a:r>
              <a:rPr lang="en-US" dirty="0" smtClean="0"/>
              <a:t/>
            </a:r>
            <a:br>
              <a:rPr lang="en-US" dirty="0" smtClean="0"/>
            </a:br>
            <a:r>
              <a:rPr lang="en-US" dirty="0" smtClean="0"/>
              <a:t>Converged Networks</a:t>
            </a:r>
            <a:endParaRPr lang="en-US" dirty="0"/>
          </a:p>
        </p:txBody>
      </p:sp>
      <p:sp>
        <p:nvSpPr>
          <p:cNvPr id="2" name="Content Placeholder 1"/>
          <p:cNvSpPr>
            <a:spLocks noGrp="1"/>
          </p:cNvSpPr>
          <p:nvPr>
            <p:ph idx="1"/>
          </p:nvPr>
        </p:nvSpPr>
        <p:spPr>
          <a:xfrm>
            <a:off x="213110" y="1216307"/>
            <a:ext cx="8752915" cy="2616657"/>
          </a:xfrm>
        </p:spPr>
        <p:txBody>
          <a:bodyPr>
            <a:normAutofit/>
          </a:bodyPr>
          <a:lstStyle/>
          <a:p>
            <a:r>
              <a:rPr lang="en-US" dirty="0" smtClean="0"/>
              <a:t>Traditional Separate Networks</a:t>
            </a:r>
          </a:p>
          <a:p>
            <a:pPr lvl="1"/>
            <a:r>
              <a:rPr lang="en-US" dirty="0" smtClean="0"/>
              <a:t>Each network with its own rules and </a:t>
            </a:r>
          </a:p>
          <a:p>
            <a:r>
              <a:rPr lang="en-US" dirty="0" smtClean="0"/>
              <a:t>The Converging Network</a:t>
            </a:r>
          </a:p>
          <a:p>
            <a:pPr lvl="1"/>
            <a:r>
              <a:rPr lang="en-US" dirty="0" smtClean="0"/>
              <a:t>Capable </a:t>
            </a:r>
            <a:r>
              <a:rPr lang="en-US" dirty="0"/>
              <a:t>of delivering data, voice, and video </a:t>
            </a:r>
            <a:r>
              <a:rPr lang="en-US" dirty="0" smtClean="0"/>
              <a:t>over </a:t>
            </a:r>
            <a:r>
              <a:rPr lang="en-US" dirty="0"/>
              <a:t>the same network infrastructure</a:t>
            </a:r>
          </a:p>
        </p:txBody>
      </p:sp>
      <p:pic>
        <p:nvPicPr>
          <p:cNvPr id="8" name="Picture 7"/>
          <p:cNvPicPr>
            <a:picLocks noChangeAspect="1"/>
          </p:cNvPicPr>
          <p:nvPr/>
        </p:nvPicPr>
        <p:blipFill>
          <a:blip r:embed="rId3"/>
          <a:stretch>
            <a:fillRect/>
          </a:stretch>
        </p:blipFill>
        <p:spPr>
          <a:xfrm>
            <a:off x="5263956" y="3832964"/>
            <a:ext cx="3702069" cy="2841907"/>
          </a:xfrm>
          <a:prstGeom prst="rect">
            <a:avLst/>
          </a:prstGeom>
        </p:spPr>
      </p:pic>
    </p:spTree>
    <p:extLst>
      <p:ext uri="{BB962C8B-B14F-4D97-AF65-F5344CB8AC3E}">
        <p14:creationId xmlns:p14="http://schemas.microsoft.com/office/powerpoint/2010/main" val="3035529636"/>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a:latin typeface="Arial" charset="0"/>
              </a:rPr>
              <a:t>What is Communication?</a:t>
            </a:r>
          </a:p>
        </p:txBody>
      </p:sp>
      <p:pic>
        <p:nvPicPr>
          <p:cNvPr id="11266"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rcRect l="-17317" r="-17317"/>
          <a:stretch>
            <a:fillRect/>
          </a:stretch>
        </p:blipFill>
        <p:spPr/>
      </p:pic>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26493</TotalTime>
  <Pages>28</Pages>
  <Words>1447</Words>
  <Application>Microsoft Office PowerPoint</Application>
  <PresentationFormat>On-screen Show (4:3)</PresentationFormat>
  <Paragraphs>378</Paragraphs>
  <Slides>67</Slides>
  <Notes>67</Notes>
  <HiddenSlides>0</HiddenSlides>
  <MMClips>0</MMClips>
  <ScaleCrop>false</ScaleCrop>
  <HeadingPairs>
    <vt:vector size="4" baseType="variant">
      <vt:variant>
        <vt:lpstr>Theme</vt:lpstr>
      </vt:variant>
      <vt:variant>
        <vt:i4>2</vt:i4>
      </vt:variant>
      <vt:variant>
        <vt:lpstr>Slide Titles</vt:lpstr>
      </vt:variant>
      <vt:variant>
        <vt:i4>67</vt:i4>
      </vt:variant>
    </vt:vector>
  </HeadingPairs>
  <TitlesOfParts>
    <vt:vector size="69" baseType="lpstr">
      <vt:lpstr>PPT-TMPLT-WHT_C</vt:lpstr>
      <vt:lpstr>NetAcad-4F_PPT-WHT_060408</vt:lpstr>
      <vt:lpstr>Network</vt:lpstr>
      <vt:lpstr> Networking Today</vt:lpstr>
      <vt:lpstr> Providing Resources in a Network</vt:lpstr>
      <vt:lpstr> Network Components</vt:lpstr>
      <vt:lpstr> Network Components</vt:lpstr>
      <vt:lpstr> LANs and WANs</vt:lpstr>
      <vt:lpstr> The Internet, Intranets, and Extranets</vt:lpstr>
      <vt:lpstr>The Network as a Platform Converged Networks</vt:lpstr>
      <vt:lpstr> What is Communication?</vt:lpstr>
      <vt:lpstr> Establishing the Rules</vt:lpstr>
      <vt:lpstr> Message Encoding</vt:lpstr>
      <vt:lpstr> Message Formatting and Encapsulation</vt:lpstr>
      <vt:lpstr> Message Size</vt:lpstr>
      <vt:lpstr> Message Timing</vt:lpstr>
      <vt:lpstr> Network Protocols</vt:lpstr>
      <vt:lpstr> Interaction of Protocols</vt:lpstr>
      <vt:lpstr> Protocol Suites and Industry Standards</vt:lpstr>
      <vt:lpstr> Creation of Internet, Development of TCP/IP</vt:lpstr>
      <vt:lpstr> TCP/IP Protocol Suite and Communication</vt:lpstr>
      <vt:lpstr> Benefits of Using a Layered Model</vt:lpstr>
      <vt:lpstr> The OSI Reference Model</vt:lpstr>
      <vt:lpstr> The TCP/IP Reference Model</vt:lpstr>
      <vt:lpstr> Comparing the OSI and TCP/IP Models</vt:lpstr>
      <vt:lpstr> Communicating the Messages</vt:lpstr>
      <vt:lpstr> Protocol Data Units (PDUs)</vt:lpstr>
      <vt:lpstr> Protocol Encapsulation</vt:lpstr>
      <vt:lpstr> Protocol De-encapsulation</vt:lpstr>
      <vt:lpstr> Accessing Local Resources</vt:lpstr>
      <vt:lpstr> Communicating with Device / Same Network</vt:lpstr>
      <vt:lpstr> MAC and IP Addresses</vt:lpstr>
      <vt:lpstr> Default Gateway</vt:lpstr>
      <vt:lpstr> Communicating Device / Remote Network</vt:lpstr>
      <vt:lpstr> Introduction to ARP</vt:lpstr>
      <vt:lpstr> ARP Functions/Operation</vt:lpstr>
      <vt:lpstr> ARP Operation</vt:lpstr>
      <vt:lpstr> Physical Layer Fundamental Principles</vt:lpstr>
      <vt:lpstr> Copper Cabling Copper Media</vt:lpstr>
      <vt:lpstr> Copper Cabling UTP Cable</vt:lpstr>
      <vt:lpstr> Copper Cabling STP Cable</vt:lpstr>
      <vt:lpstr> Copper Cabling Coaxial Cable</vt:lpstr>
      <vt:lpstr> UTP Cabling</vt:lpstr>
      <vt:lpstr> UTP Cabling UTP Connectors</vt:lpstr>
      <vt:lpstr> UTP Cabling Types of UTP Cable</vt:lpstr>
      <vt:lpstr> Fiber Optic Cabling Properties of Fiber Optic Cabling</vt:lpstr>
      <vt:lpstr> Fiber Optic Cabling Network Fiber Connectors</vt:lpstr>
      <vt:lpstr>Types of Wireless Media</vt:lpstr>
      <vt:lpstr> Introduction to the Ethernet Frame</vt:lpstr>
      <vt:lpstr> Introduction to the Ethernet Frame (cont.)</vt:lpstr>
      <vt:lpstr> End-to-End Connectivity, MAC, and IP (cont.)</vt:lpstr>
      <vt:lpstr> LAN and WAN Frames</vt:lpstr>
      <vt:lpstr> The Network Layer</vt:lpstr>
      <vt:lpstr> Network Layer Protocols</vt:lpstr>
      <vt:lpstr>PowerPoint Presentation</vt:lpstr>
      <vt:lpstr> IP - Connectionless</vt:lpstr>
      <vt:lpstr> Best Effort Delivery</vt:lpstr>
      <vt:lpstr> IP – Media Independent</vt:lpstr>
      <vt:lpstr>IPv4 Packet Encapsulating IP</vt:lpstr>
      <vt:lpstr>IPv4 Packet IPv4 Packet Header</vt:lpstr>
      <vt:lpstr>IPv4 Packet IPv4 Header Fields</vt:lpstr>
      <vt:lpstr>Unicast Address</vt:lpstr>
      <vt:lpstr> Broadcast MAC Address</vt:lpstr>
      <vt:lpstr> Multicast Address</vt:lpstr>
      <vt:lpstr> Sample IPv4 Headers in Packet Tracer</vt:lpstr>
      <vt:lpstr> Limitations of IPv4</vt:lpstr>
      <vt:lpstr> IPv6</vt:lpstr>
      <vt:lpstr> Encapsulating IPv6</vt:lpstr>
      <vt:lpstr> IPv6 Packet Header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Windows User</cp:lastModifiedBy>
  <cp:revision>991</cp:revision>
  <cp:lastPrinted>1999-01-27T00:54:54Z</cp:lastPrinted>
  <dcterms:created xsi:type="dcterms:W3CDTF">2006-10-23T15:07:30Z</dcterms:created>
  <dcterms:modified xsi:type="dcterms:W3CDTF">2020-08-26T14:00:07Z</dcterms:modified>
</cp:coreProperties>
</file>